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9"/>
  </p:notesMasterIdLst>
  <p:handoutMasterIdLst>
    <p:handoutMasterId r:id="rId20"/>
  </p:handoutMasterIdLst>
  <p:sldIdLst>
    <p:sldId id="327" r:id="rId2"/>
    <p:sldId id="330" r:id="rId3"/>
    <p:sldId id="331" r:id="rId4"/>
    <p:sldId id="332" r:id="rId5"/>
    <p:sldId id="262" r:id="rId6"/>
    <p:sldId id="263" r:id="rId7"/>
    <p:sldId id="299" r:id="rId8"/>
    <p:sldId id="266" r:id="rId9"/>
    <p:sldId id="265" r:id="rId10"/>
    <p:sldId id="276" r:id="rId11"/>
    <p:sldId id="303" r:id="rId12"/>
    <p:sldId id="293" r:id="rId13"/>
    <p:sldId id="277" r:id="rId14"/>
    <p:sldId id="269" r:id="rId15"/>
    <p:sldId id="270" r:id="rId16"/>
    <p:sldId id="274" r:id="rId17"/>
    <p:sldId id="329" r:id="rId1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A36B6DA-2ED1-4B1C-9ED4-EB958D6D5CF2}">
          <p14:sldIdLst>
            <p14:sldId id="327"/>
            <p14:sldId id="330"/>
            <p14:sldId id="331"/>
            <p14:sldId id="332"/>
            <p14:sldId id="262"/>
            <p14:sldId id="263"/>
            <p14:sldId id="299"/>
            <p14:sldId id="266"/>
            <p14:sldId id="265"/>
            <p14:sldId id="276"/>
            <p14:sldId id="303"/>
            <p14:sldId id="293"/>
            <p14:sldId id="277"/>
            <p14:sldId id="269"/>
            <p14:sldId id="270"/>
            <p14:sldId id="274"/>
            <p14:sldId id="329"/>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B49CB"/>
    <a:srgbClr val="F2F4F8"/>
    <a:srgbClr val="1C7DDB"/>
    <a:srgbClr val="121619"/>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8C17E0-DADF-4FE5-BC2C-4AC8EA555C23}" v="6" dt="2024-04-22T16:40:32.5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28"/>
    <p:restoredTop sz="85169"/>
  </p:normalViewPr>
  <p:slideViewPr>
    <p:cSldViewPr snapToGrid="0" snapToObjects="1">
      <p:cViewPr varScale="1">
        <p:scale>
          <a:sx n="81" d="100"/>
          <a:sy n="81" d="100"/>
        </p:scale>
        <p:origin x="1027"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rinu naik Bhukya" userId="a7186ef5fc9a3acf" providerId="LiveId" clId="{F38C17E0-DADF-4FE5-BC2C-4AC8EA555C23}"/>
    <pc:docChg chg="custSel modSld">
      <pc:chgData name="Srinu naik Bhukya" userId="a7186ef5fc9a3acf" providerId="LiveId" clId="{F38C17E0-DADF-4FE5-BC2C-4AC8EA555C23}" dt="2024-04-22T16:36:41.736" v="57" actId="27636"/>
      <pc:docMkLst>
        <pc:docMk/>
      </pc:docMkLst>
      <pc:sldChg chg="modSp mod">
        <pc:chgData name="Srinu naik Bhukya" userId="a7186ef5fc9a3acf" providerId="LiveId" clId="{F38C17E0-DADF-4FE5-BC2C-4AC8EA555C23}" dt="2024-04-22T16:33:24.324" v="56" actId="20577"/>
        <pc:sldMkLst>
          <pc:docMk/>
          <pc:sldMk cId="0" sldId="265"/>
        </pc:sldMkLst>
        <pc:spChg chg="mod">
          <ac:chgData name="Srinu naik Bhukya" userId="a7186ef5fc9a3acf" providerId="LiveId" clId="{F38C17E0-DADF-4FE5-BC2C-4AC8EA555C23}" dt="2024-04-22T16:33:24.324" v="56" actId="20577"/>
          <ac:spMkLst>
            <pc:docMk/>
            <pc:sldMk cId="0" sldId="265"/>
            <ac:spMk id="5" creationId="{00000000-0000-0000-0000-000000000000}"/>
          </ac:spMkLst>
        </pc:spChg>
      </pc:sldChg>
      <pc:sldChg chg="modSp mod">
        <pc:chgData name="Srinu naik Bhukya" userId="a7186ef5fc9a3acf" providerId="LiveId" clId="{F38C17E0-DADF-4FE5-BC2C-4AC8EA555C23}" dt="2024-04-22T16:36:41.736" v="57" actId="27636"/>
        <pc:sldMkLst>
          <pc:docMk/>
          <pc:sldMk cId="0" sldId="276"/>
        </pc:sldMkLst>
        <pc:spChg chg="mod">
          <ac:chgData name="Srinu naik Bhukya" userId="a7186ef5fc9a3acf" providerId="LiveId" clId="{F38C17E0-DADF-4FE5-BC2C-4AC8EA555C23}" dt="2024-04-22T16:36:41.736" v="57" actId="27636"/>
          <ac:spMkLst>
            <pc:docMk/>
            <pc:sldMk cId="0" sldId="276"/>
            <ac:spMk id="5"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5/5/2024</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5/5/2024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5/5/2024</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ramanjipokuri/Data-Science-and-Machine-Learning-Capstone-Project" TargetMode="External"/><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ramanjipokuri/Data-Science-and-Machine-Learning-Capstone-Project/blob/main/Hands-on%20Lab_%20Build%20an%20Interactive%20Dashboard%20with%20Ploty%20Dash.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amanjipokuri/Data-Science-and-Machine-Learning-Capstone-Project/blob/main/lab_jupyter_launch_site_location.jupyterlite%20(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amanjipokuri/Data-Science-and-Machine-Learning-Capstone-Project/blob/main/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amanjipokuri/Data-Science-and-Machine-Learning-Capstone-Project/blob/main/jupyter-labs-EDA-with-Visualization-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amanjipokuri/Data-Science-and-Machine-Learning-Capstone-Project/blob/main/jupyter-labs-eda-sql-edx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5" y="4568734"/>
            <a:ext cx="6605764" cy="1200329"/>
          </a:xfrm>
          <a:prstGeom prst="rect">
            <a:avLst/>
          </a:prstGeom>
          <a:noFill/>
        </p:spPr>
        <p:txBody>
          <a:bodyPr wrap="square" lIns="91440" tIns="45720" rIns="91440" bIns="45720" rtlCol="0" anchor="t">
            <a:spAutoFit/>
          </a:bodyPr>
          <a:lstStyle/>
          <a:p>
            <a:r>
              <a:rPr lang="en-US" dirty="0">
                <a:solidFill>
                  <a:schemeClr val="bg1"/>
                </a:solidFill>
                <a:latin typeface="Abadi"/>
                <a:ea typeface="SF Pro" pitchFamily="2" charset="0"/>
                <a:cs typeface="SF Pro" pitchFamily="2" charset="0"/>
              </a:rPr>
              <a:t>Name: </a:t>
            </a:r>
            <a:r>
              <a:rPr lang="en-US" dirty="0" err="1">
                <a:solidFill>
                  <a:schemeClr val="bg1"/>
                </a:solidFill>
                <a:latin typeface="Abadi"/>
                <a:ea typeface="SF Pro" pitchFamily="2" charset="0"/>
                <a:cs typeface="SF Pro" pitchFamily="2" charset="0"/>
              </a:rPr>
              <a:t>Pokuri</a:t>
            </a:r>
            <a:r>
              <a:rPr lang="en-US" dirty="0">
                <a:solidFill>
                  <a:schemeClr val="bg1"/>
                </a:solidFill>
                <a:latin typeface="Abadi"/>
                <a:ea typeface="SF Pro" pitchFamily="2" charset="0"/>
                <a:cs typeface="SF Pro" pitchFamily="2" charset="0"/>
              </a:rPr>
              <a:t> Venkata </a:t>
            </a:r>
            <a:r>
              <a:rPr lang="en-US" dirty="0" err="1">
                <a:solidFill>
                  <a:schemeClr val="bg1"/>
                </a:solidFill>
                <a:latin typeface="Abadi"/>
                <a:ea typeface="SF Pro" pitchFamily="2" charset="0"/>
                <a:cs typeface="SF Pro" pitchFamily="2" charset="0"/>
              </a:rPr>
              <a:t>Ramanajaneyulu</a:t>
            </a:r>
            <a:endParaRPr lang="en-US" dirty="0">
              <a:solidFill>
                <a:schemeClr val="bg1"/>
              </a:solidFill>
              <a:latin typeface="Abadi"/>
              <a:ea typeface="SF Pro" pitchFamily="2" charset="0"/>
              <a:cs typeface="SF Pro" pitchFamily="2" charset="0"/>
            </a:endParaRPr>
          </a:p>
          <a:p>
            <a:r>
              <a:rPr lang="en-US" dirty="0">
                <a:solidFill>
                  <a:schemeClr val="bg1"/>
                </a:solidFill>
                <a:latin typeface="Abadi" panose="020B0604020104020204" pitchFamily="34" charset="0"/>
                <a:ea typeface="SF Pro" pitchFamily="2" charset="0"/>
                <a:cs typeface="SF Pro" pitchFamily="2" charset="0"/>
              </a:rPr>
              <a:t>Date:05-05-2024</a:t>
            </a:r>
          </a:p>
          <a:p>
            <a:endParaRPr lang="en-US" dirty="0">
              <a:solidFill>
                <a:schemeClr val="bg1"/>
              </a:solidFill>
              <a:latin typeface="Abadi" panose="020B0604020104020204" pitchFamily="34" charset="0"/>
              <a:ea typeface="SF Pro" pitchFamily="2" charset="0"/>
              <a:cs typeface="SF Pro" pitchFamily="2" charset="0"/>
            </a:endParaRPr>
          </a:p>
          <a:p>
            <a:r>
              <a:rPr lang="en-US" dirty="0">
                <a:solidFill>
                  <a:schemeClr val="bg1"/>
                </a:solidFill>
                <a:latin typeface="Abadi" panose="020B0604020104020204" pitchFamily="34" charset="0"/>
                <a:ea typeface="SF Pro" pitchFamily="2" charset="0"/>
                <a:cs typeface="SF Pro" pitchFamily="2" charset="0"/>
                <a:hlinkClick r:id="rId3">
                  <a:extLst>
                    <a:ext uri="{A12FA001-AC4F-418D-AE19-62706E023703}">
                      <ahyp:hlinkClr xmlns:ahyp="http://schemas.microsoft.com/office/drawing/2018/hyperlinkcolor" val="tx"/>
                    </a:ext>
                  </a:extLst>
                </a:hlinkClick>
              </a:rPr>
              <a:t>https://github.com/ramanjipokuri/</a:t>
            </a:r>
            <a:endParaRPr lang="en-US" dirty="0">
              <a:solidFill>
                <a:schemeClr val="bg1"/>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4"/>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838200" y="1446028"/>
            <a:ext cx="10515600" cy="4780364"/>
          </a:xfrm>
          <a:prstGeom prst="rect">
            <a:avLst/>
          </a:prstGeom>
        </p:spPr>
        <p:txBody>
          <a:bodyPr>
            <a:normAutofit fontScale="92500" lnSpcReduction="10000"/>
          </a:bodyPr>
          <a:lstStyle/>
          <a:p>
            <a:r>
              <a:rPr lang="en-US" dirty="0"/>
              <a:t>Utilized Folium, a Python library for creating interactive maps, to perform geospatial analysis and visualization of data. Popup information windows were incorporated to display additional details when users interacted with map markers, enhancing data exploration. Interactive features such as zooming, panning, and toggling layers were integrated to provide users with a dynamic and </a:t>
            </a:r>
          </a:p>
          <a:p>
            <a:r>
              <a:rPr lang="en-US" dirty="0"/>
              <a:t>GitHub Findings: </a:t>
            </a:r>
          </a:p>
          <a:p>
            <a:r>
              <a:rPr lang="en-US" dirty="0"/>
              <a:t>    Map Generation </a:t>
            </a:r>
          </a:p>
          <a:p>
            <a:r>
              <a:rPr lang="en-US" dirty="0"/>
              <a:t>    Marker Clustering </a:t>
            </a:r>
          </a:p>
          <a:p>
            <a:r>
              <a:rPr lang="en-US" dirty="0"/>
              <a:t>    Popup Information </a:t>
            </a:r>
          </a:p>
          <a:p>
            <a:r>
              <a:rPr lang="en-US" dirty="0" err="1"/>
              <a:t>Github</a:t>
            </a:r>
            <a:r>
              <a:rPr lang="en-US" dirty="0"/>
              <a:t> Link:-</a:t>
            </a:r>
          </a:p>
          <a:p>
            <a:pPr marL="0" indent="0">
              <a:buNone/>
            </a:pPr>
            <a:r>
              <a:rPr lang="en-US" dirty="0">
                <a:hlinkClick r:id="rId3"/>
              </a:rPr>
              <a:t>Build an Interactive map with Folium</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0" y="1403498"/>
            <a:ext cx="9745589" cy="3221665"/>
          </a:xfrm>
          <a:prstGeom prst="rect">
            <a:avLst/>
          </a:prstGeom>
        </p:spPr>
        <p:txBody>
          <a:bodyPr vert="horz" lIns="91440" tIns="45720" rIns="91440" bIns="45720" rtlCol="0" anchor="t">
            <a:noAutofit/>
          </a:bodyPr>
          <a:lstStyle/>
          <a:p>
            <a:r>
              <a:rPr lang="en-US" sz="2000" dirty="0"/>
              <a:t>The Interactive Dashboard built with </a:t>
            </a:r>
            <a:r>
              <a:rPr lang="en-US" sz="2000" dirty="0" err="1"/>
              <a:t>Plotly</a:t>
            </a:r>
            <a:r>
              <a:rPr lang="en-US" sz="2000" dirty="0"/>
              <a:t> Dash offers a dynamic and user-friendly interface for exploring and visualizing data. </a:t>
            </a:r>
          </a:p>
          <a:p>
            <a:r>
              <a:rPr lang="en-US" sz="2000" dirty="0"/>
              <a:t>Data Visualization: </a:t>
            </a:r>
          </a:p>
          <a:p>
            <a:r>
              <a:rPr lang="en-US" sz="2000" dirty="0"/>
              <a:t>     Implemented interactive charts and graphs using </a:t>
            </a:r>
            <a:r>
              <a:rPr lang="en-US" sz="2000" dirty="0" err="1"/>
              <a:t>Plotly</a:t>
            </a:r>
            <a:r>
              <a:rPr lang="en-US" sz="2000" dirty="0"/>
              <a:t> to visualize key insights and trends. User Interaction: </a:t>
            </a:r>
          </a:p>
          <a:p>
            <a:r>
              <a:rPr lang="en-US" sz="2000" dirty="0"/>
              <a:t>     Included line charts, bar charts, scatter plots, and heat maps to represent different aspects of the data. </a:t>
            </a:r>
          </a:p>
          <a:p>
            <a:r>
              <a:rPr lang="en-US" sz="2000" dirty="0"/>
              <a:t>     Integrated dropdown menus, sliders, and date pickers to enable users to filter and customize the displayed data dynamically.</a:t>
            </a:r>
          </a:p>
          <a:p>
            <a:r>
              <a:rPr lang="en-US" sz="2000" dirty="0"/>
              <a:t>GitHub Link:-</a:t>
            </a:r>
          </a:p>
          <a:p>
            <a:pPr marL="0" indent="0">
              <a:buNone/>
            </a:pPr>
            <a:r>
              <a:rPr lang="en-US" sz="2000" dirty="0">
                <a:hlinkClick r:id="rId3"/>
              </a:rPr>
              <a:t>Build a Dashboard with </a:t>
            </a:r>
            <a:r>
              <a:rPr lang="en-US" sz="2000" dirty="0" err="1">
                <a:hlinkClick r:id="rId3"/>
              </a:rPr>
              <a:t>Plotly</a:t>
            </a:r>
            <a:r>
              <a:rPr lang="en-US" sz="2000" dirty="0">
                <a:hlinkClick r:id="rId3"/>
              </a:rPr>
              <a:t> Dash</a:t>
            </a:r>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endParaRPr lang="en-US" sz="2000" dirty="0"/>
          </a:p>
          <a:p>
            <a:r>
              <a:rPr lang="en-US" sz="2000" dirty="0"/>
              <a:t>GitHub Link:.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r>
              <a:rPr lang="en-US" dirty="0"/>
              <a:t>The Machine Learning Prediction Lab is dedicated to developing and evaluating predictive models using advanced machine learning techniques.</a:t>
            </a:r>
          </a:p>
          <a:p>
            <a:r>
              <a:rPr lang="en-US" dirty="0"/>
              <a:t>Model Evaluation: </a:t>
            </a:r>
          </a:p>
          <a:p>
            <a:r>
              <a:rPr lang="en-US" dirty="0"/>
              <a:t>   Employed cross-validation techniques to assess model generalization and robustness.  </a:t>
            </a:r>
          </a:p>
          <a:p>
            <a:r>
              <a:rPr lang="en-US" dirty="0"/>
              <a:t>   Identified key factors influencing the target variable based on feature importance analysis.</a:t>
            </a:r>
          </a:p>
          <a:p>
            <a:r>
              <a:rPr lang="en-IN" dirty="0"/>
              <a:t>GitHub Link</a:t>
            </a:r>
            <a:r>
              <a:rPr lang="en-US" dirty="0"/>
              <a:t>:-</a:t>
            </a:r>
            <a:r>
              <a:rPr lang="en-US" dirty="0">
                <a:hlinkClick r:id="rId3"/>
              </a:rPr>
              <a:t>Predictive Analysis</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lvl="1"/>
            <a:endParaRPr lang="en-US" sz="1800" dirty="0"/>
          </a:p>
          <a:p>
            <a:pPr marL="457200" lvl="1" indent="0">
              <a:buNone/>
            </a:pPr>
            <a:endParaRPr lang="en-US" sz="1800" dirty="0"/>
          </a:p>
        </p:txBody>
      </p:sp>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8FEA11A8-ABDB-1837-F59D-D8FA41CA36A8}"/>
              </a:ext>
            </a:extLst>
          </p:cNvPr>
          <p:cNvPicPr>
            <a:picLocks noChangeAspect="1"/>
          </p:cNvPicPr>
          <p:nvPr/>
        </p:nvPicPr>
        <p:blipFill>
          <a:blip r:embed="rId4"/>
          <a:stretch>
            <a:fillRect/>
          </a:stretch>
        </p:blipFill>
        <p:spPr>
          <a:xfrm>
            <a:off x="382772" y="1371600"/>
            <a:ext cx="11557591" cy="530564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14</a:t>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66DC5BA8-47E2-D1CB-5661-F84B8B57A610}"/>
              </a:ext>
            </a:extLst>
          </p:cNvPr>
          <p:cNvPicPr>
            <a:picLocks noChangeAspect="1"/>
          </p:cNvPicPr>
          <p:nvPr/>
        </p:nvPicPr>
        <p:blipFill>
          <a:blip r:embed="rId3"/>
          <a:stretch>
            <a:fillRect/>
          </a:stretch>
        </p:blipFill>
        <p:spPr>
          <a:xfrm>
            <a:off x="318977" y="1307805"/>
            <a:ext cx="11685182" cy="506078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861237" y="1825625"/>
            <a:ext cx="10424374" cy="4351338"/>
          </a:xfrm>
          <a:prstGeom prst="rect">
            <a:avLst/>
          </a:prstGeom>
        </p:spPr>
        <p:txBody>
          <a:bodyPr>
            <a:normAutofit/>
          </a:bodyPr>
          <a:lstStyle/>
          <a:p>
            <a:pPr>
              <a:lnSpc>
                <a:spcPct val="100000"/>
              </a:lnSpc>
              <a:spcBef>
                <a:spcPts val="1400"/>
              </a:spcBef>
            </a:pPr>
            <a:r>
              <a:rPr lang="en-US" sz="1600" dirty="0"/>
              <a:t>Findings </a:t>
            </a:r>
          </a:p>
          <a:p>
            <a:pPr>
              <a:lnSpc>
                <a:spcPct val="100000"/>
              </a:lnSpc>
              <a:spcBef>
                <a:spcPts val="1400"/>
              </a:spcBef>
            </a:pPr>
            <a:r>
              <a:rPr lang="en-US" sz="1600" dirty="0"/>
              <a:t>Finding1:Relational databases such as MySQL and PostgreSQL continue to be widely adopted for traditional data management tasks due to their robustness and stability. </a:t>
            </a:r>
          </a:p>
          <a:p>
            <a:pPr>
              <a:lnSpc>
                <a:spcPct val="100000"/>
              </a:lnSpc>
              <a:spcBef>
                <a:spcPts val="1400"/>
              </a:spcBef>
            </a:pPr>
            <a:r>
              <a:rPr lang="en-US" sz="1600" dirty="0"/>
              <a:t>Finding 2: NoSQL databases like MongoDB and Redis are gaining popularity for handling unstructured and semi-structured data, such as social media analytics and IoT applications. </a:t>
            </a:r>
          </a:p>
          <a:p>
            <a:pPr>
              <a:lnSpc>
                <a:spcPct val="100000"/>
              </a:lnSpc>
              <a:spcBef>
                <a:spcPts val="1400"/>
              </a:spcBef>
            </a:pPr>
            <a:r>
              <a:rPr lang="en-US" sz="1600" dirty="0"/>
              <a:t>• Embrace cloud-native databases and managed services to leverage the benefits of scalability, flexibility, and reduced maintenance overhead, enabling faster time-to-market and cost savings.</a:t>
            </a:r>
          </a:p>
          <a:p>
            <a:pPr>
              <a:lnSpc>
                <a:spcPct val="100000"/>
              </a:lnSpc>
              <a:spcBef>
                <a:spcPts val="1400"/>
              </a:spcBef>
            </a:pPr>
            <a:r>
              <a:rPr lang="en-US" sz="1600" dirty="0"/>
              <a:t>Implications </a:t>
            </a:r>
          </a:p>
          <a:p>
            <a:pPr>
              <a:lnSpc>
                <a:spcPct val="100000"/>
              </a:lnSpc>
              <a:spcBef>
                <a:spcPts val="1400"/>
              </a:spcBef>
            </a:pPr>
            <a:r>
              <a:rPr lang="en-US" sz="1600" dirty="0"/>
              <a:t> Organizations should maintain proficiency in relational databases to manage structured data effectively, particularly for legacy systems and traditional applications. </a:t>
            </a:r>
          </a:p>
          <a:p>
            <a:pPr>
              <a:lnSpc>
                <a:spcPct val="100000"/>
              </a:lnSpc>
              <a:spcBef>
                <a:spcPts val="1400"/>
              </a:spcBef>
            </a:pPr>
            <a:r>
              <a:rPr lang="en-US" sz="1600" dirty="0"/>
              <a:t> Consider adopting NoSQL databases for projects with requirements for handling diverse and rapidly changing data types, such as social media analytics and IoT applications..</a:t>
            </a:r>
            <a:endParaRPr lang="en-US" sz="220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3"/>
          <p:cNvSpPr>
            <a:spLocks noGrp="1"/>
          </p:cNvSpPr>
          <p:nvPr>
            <p:ph sz="half" idx="4294967295"/>
          </p:nvPr>
        </p:nvSpPr>
        <p:spPr>
          <a:xfrm>
            <a:off x="770011" y="1875054"/>
            <a:ext cx="10687961" cy="4351338"/>
          </a:xfrm>
          <a:prstGeom prst="rect">
            <a:avLst/>
          </a:prstGeom>
        </p:spPr>
        <p:txBody>
          <a:bodyPr>
            <a:normAutofit/>
          </a:bodyPr>
          <a:lstStyle/>
          <a:p>
            <a:pPr marL="0" indent="0">
              <a:lnSpc>
                <a:spcPct val="100000"/>
              </a:lnSpc>
              <a:spcBef>
                <a:spcPts val="1400"/>
              </a:spcBef>
              <a:buNone/>
            </a:pPr>
            <a:r>
              <a:rPr lang="en-IN" sz="1600" dirty="0"/>
              <a:t>•</a:t>
            </a:r>
            <a:r>
              <a:rPr lang="en-IN" sz="2400" dirty="0"/>
              <a:t>User-friendly interface and intuitive design enable easy creation and customization of dashboards, reducing the learning curve for users. </a:t>
            </a:r>
          </a:p>
          <a:p>
            <a:pPr marL="0" indent="0">
              <a:lnSpc>
                <a:spcPct val="100000"/>
              </a:lnSpc>
              <a:spcBef>
                <a:spcPts val="1400"/>
              </a:spcBef>
              <a:buNone/>
            </a:pPr>
            <a:r>
              <a:rPr lang="en-IN" sz="2400" dirty="0"/>
              <a:t>•Seamless data integration capabilities ensure access to comprehensive data from diverse sources, enhancing data analysis and decision-making. </a:t>
            </a:r>
          </a:p>
          <a:p>
            <a:pPr marL="0" indent="0">
              <a:lnSpc>
                <a:spcPct val="100000"/>
              </a:lnSpc>
              <a:spcBef>
                <a:spcPts val="1400"/>
              </a:spcBef>
              <a:buNone/>
            </a:pPr>
            <a:r>
              <a:rPr lang="en-IN" sz="2400" dirty="0"/>
              <a:t>• Interactive visualization features empower users to explore data dynamically, uncovering insights and trends that drive business outcomes. </a:t>
            </a:r>
          </a:p>
          <a:p>
            <a:pPr marL="0" indent="0">
              <a:lnSpc>
                <a:spcPct val="100000"/>
              </a:lnSpc>
              <a:spcBef>
                <a:spcPts val="1400"/>
              </a:spcBef>
              <a:buNone/>
            </a:pPr>
            <a:r>
              <a:rPr lang="en-IN" sz="2400" dirty="0"/>
              <a:t>•Robust collaboration and sharing functionalities facilitate teamwork and communication, fostering a data-driven culture within the organization and driving collective intelligence</a:t>
            </a:r>
            <a:endParaRPr lang="en-US" sz="24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770011" y="1569230"/>
            <a:ext cx="5167086" cy="3320824"/>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1800" dirty="0">
                <a:solidFill>
                  <a:schemeClr val="accent3">
                    <a:lumMod val="25000"/>
                  </a:schemeClr>
                </a:solidFill>
                <a:latin typeface="Abadi"/>
              </a:rPr>
              <a:t>Executive Summary</a:t>
            </a:r>
          </a:p>
          <a:p>
            <a:pPr>
              <a:lnSpc>
                <a:spcPct val="100000"/>
              </a:lnSpc>
              <a:spcBef>
                <a:spcPts val="1400"/>
              </a:spcBef>
            </a:pPr>
            <a:r>
              <a:rPr lang="en-US" sz="1800" dirty="0">
                <a:solidFill>
                  <a:schemeClr val="accent3">
                    <a:lumMod val="25000"/>
                  </a:schemeClr>
                </a:solidFill>
                <a:latin typeface="Abadi"/>
              </a:rPr>
              <a:t>Introduction</a:t>
            </a:r>
          </a:p>
          <a:p>
            <a:pPr>
              <a:lnSpc>
                <a:spcPct val="100000"/>
              </a:lnSpc>
              <a:spcBef>
                <a:spcPts val="1400"/>
              </a:spcBef>
            </a:pPr>
            <a:r>
              <a:rPr lang="en-US" sz="1800" dirty="0">
                <a:solidFill>
                  <a:schemeClr val="accent3">
                    <a:lumMod val="25000"/>
                  </a:schemeClr>
                </a:solidFill>
                <a:latin typeface="Abadi"/>
              </a:rPr>
              <a:t>Methodology</a:t>
            </a:r>
          </a:p>
          <a:p>
            <a:pPr>
              <a:lnSpc>
                <a:spcPct val="100000"/>
              </a:lnSpc>
              <a:spcBef>
                <a:spcPts val="1400"/>
              </a:spcBef>
            </a:pPr>
            <a:r>
              <a:rPr lang="en-US" sz="1800" dirty="0">
                <a:solidFill>
                  <a:schemeClr val="accent3">
                    <a:lumMod val="25000"/>
                  </a:schemeClr>
                </a:solidFill>
                <a:latin typeface="Abadi"/>
              </a:rPr>
              <a:t>Results</a:t>
            </a:r>
          </a:p>
          <a:p>
            <a:pPr lvl="1">
              <a:lnSpc>
                <a:spcPct val="100000"/>
              </a:lnSpc>
              <a:spcBef>
                <a:spcPts val="1400"/>
              </a:spcBef>
            </a:pPr>
            <a:r>
              <a:rPr lang="en-IN" sz="1800" dirty="0">
                <a:solidFill>
                  <a:srgbClr val="121619"/>
                </a:solidFill>
              </a:rPr>
              <a:t>Visualization –Charts </a:t>
            </a:r>
          </a:p>
          <a:p>
            <a:pPr lvl="1">
              <a:lnSpc>
                <a:spcPct val="100000"/>
              </a:lnSpc>
              <a:spcBef>
                <a:spcPts val="1400"/>
              </a:spcBef>
            </a:pPr>
            <a:r>
              <a:rPr lang="en-IN" sz="1800" dirty="0">
                <a:solidFill>
                  <a:srgbClr val="121619"/>
                </a:solidFill>
              </a:rPr>
              <a:t> Dashboard</a:t>
            </a:r>
            <a:endParaRPr lang="en-US" sz="1800" dirty="0">
              <a:solidFill>
                <a:srgbClr val="121619"/>
              </a:solidFill>
              <a:latin typeface="Abadi"/>
            </a:endParaRPr>
          </a:p>
          <a:p>
            <a:pPr>
              <a:lnSpc>
                <a:spcPct val="100000"/>
              </a:lnSpc>
              <a:spcBef>
                <a:spcPts val="1400"/>
              </a:spcBef>
            </a:pPr>
            <a:r>
              <a:rPr lang="en-US" sz="1800" dirty="0">
                <a:solidFill>
                  <a:schemeClr val="accent3">
                    <a:lumMod val="25000"/>
                  </a:schemeClr>
                </a:solidFill>
                <a:latin typeface="Abadi"/>
              </a:rPr>
              <a:t>Conclusion</a:t>
            </a:r>
          </a:p>
          <a:p>
            <a:pPr>
              <a:lnSpc>
                <a:spcPct val="100000"/>
              </a:lnSpc>
              <a:spcBef>
                <a:spcPts val="1400"/>
              </a:spcBef>
            </a:pPr>
            <a:r>
              <a:rPr lang="en-US" sz="1800" dirty="0">
                <a:solidFill>
                  <a:schemeClr val="accent3">
                    <a:lumMod val="25000"/>
                  </a:schemeClr>
                </a:solidFill>
                <a:latin typeface="Abadi"/>
              </a:rPr>
              <a:t>Appendix</a:t>
            </a:r>
          </a:p>
          <a:p>
            <a:pPr>
              <a:lnSpc>
                <a:spcPct val="100000"/>
              </a:lnSpc>
              <a:spcBef>
                <a:spcPts val="1400"/>
              </a:spcBef>
            </a:pP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pic>
        <p:nvPicPr>
          <p:cNvPr id="2" name="object 3">
            <a:extLst>
              <a:ext uri="{FF2B5EF4-FFF2-40B4-BE49-F238E27FC236}">
                <a16:creationId xmlns:a16="http://schemas.microsoft.com/office/drawing/2014/main" id="{D43826DB-11EB-1046-6E59-49BA4FCADC9C}"/>
              </a:ext>
            </a:extLst>
          </p:cNvPr>
          <p:cNvPicPr/>
          <p:nvPr/>
        </p:nvPicPr>
        <p:blipFill>
          <a:blip r:embed="rId4" cstate="print">
            <a:duotone>
              <a:prstClr val="black"/>
              <a:schemeClr val="accent1">
                <a:tint val="45000"/>
                <a:satMod val="400000"/>
              </a:schemeClr>
            </a:duotone>
          </a:blip>
          <a:stretch>
            <a:fillRect/>
          </a:stretch>
        </p:blipFill>
        <p:spPr>
          <a:xfrm>
            <a:off x="6665103" y="1275766"/>
            <a:ext cx="3948467" cy="392760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2C88C0ED-4DF1-8801-D7A4-3388B01360B7}"/>
              </a:ext>
            </a:extLst>
          </p:cNvPr>
          <p:cNvSpPr txBox="1"/>
          <p:nvPr/>
        </p:nvSpPr>
        <p:spPr>
          <a:xfrm>
            <a:off x="958903" y="1305342"/>
            <a:ext cx="8187755" cy="5020862"/>
          </a:xfrm>
          <a:prstGeom prst="rect">
            <a:avLst/>
          </a:prstGeom>
          <a:noFill/>
        </p:spPr>
        <p:txBody>
          <a:bodyPr wrap="square">
            <a:spAutoFit/>
          </a:bodyPr>
          <a:lstStyle/>
          <a:p>
            <a:pPr marL="354965" indent="-342265">
              <a:lnSpc>
                <a:spcPct val="100000"/>
              </a:lnSpc>
              <a:spcBef>
                <a:spcPts val="100"/>
              </a:spcBef>
              <a:buAutoNum type="arabicPeriod"/>
              <a:tabLst>
                <a:tab pos="354965" algn="l"/>
              </a:tabLst>
            </a:pPr>
            <a:r>
              <a:rPr lang="en-IN" sz="2000" dirty="0"/>
              <a:t>Data</a:t>
            </a:r>
            <a:r>
              <a:rPr lang="en-IN" sz="2000" spc="-25" dirty="0"/>
              <a:t> </a:t>
            </a:r>
            <a:r>
              <a:rPr lang="en-IN" sz="2000" dirty="0"/>
              <a:t>Collection</a:t>
            </a:r>
            <a:r>
              <a:rPr lang="en-IN" sz="2000" spc="-25" dirty="0"/>
              <a:t> </a:t>
            </a:r>
            <a:r>
              <a:rPr lang="en-IN" sz="2000" dirty="0"/>
              <a:t>&amp;</a:t>
            </a:r>
            <a:r>
              <a:rPr lang="en-IN" sz="2000" spc="-25" dirty="0"/>
              <a:t> </a:t>
            </a:r>
            <a:r>
              <a:rPr lang="en-IN" sz="2000" spc="-10" dirty="0"/>
              <a:t>Preparation:</a:t>
            </a:r>
          </a:p>
          <a:p>
            <a:pPr marL="697865" lvl="1" indent="-227965">
              <a:lnSpc>
                <a:spcPct val="100000"/>
              </a:lnSpc>
              <a:spcBef>
                <a:spcPts val="30"/>
              </a:spcBef>
              <a:buFont typeface="Wingdings"/>
              <a:buChar char=""/>
              <a:tabLst>
                <a:tab pos="697865" algn="l"/>
              </a:tabLst>
            </a:pPr>
            <a:r>
              <a:rPr lang="en-IN" sz="1300" dirty="0">
                <a:solidFill>
                  <a:srgbClr val="006FC0"/>
                </a:solidFill>
                <a:latin typeface="Courier New"/>
                <a:cs typeface="Courier New"/>
              </a:rPr>
              <a:t>Utilized</a:t>
            </a:r>
            <a:r>
              <a:rPr lang="en-IN" sz="1300" spc="20" dirty="0">
                <a:solidFill>
                  <a:srgbClr val="006FC0"/>
                </a:solidFill>
                <a:latin typeface="Courier New"/>
                <a:cs typeface="Courier New"/>
              </a:rPr>
              <a:t> </a:t>
            </a:r>
            <a:r>
              <a:rPr lang="en-IN" sz="1300" dirty="0">
                <a:solidFill>
                  <a:srgbClr val="006FC0"/>
                </a:solidFill>
                <a:latin typeface="Courier New"/>
                <a:cs typeface="Courier New"/>
              </a:rPr>
              <a:t>public</a:t>
            </a:r>
            <a:r>
              <a:rPr lang="en-IN" sz="1300" spc="20" dirty="0">
                <a:solidFill>
                  <a:srgbClr val="006FC0"/>
                </a:solidFill>
                <a:latin typeface="Courier New"/>
                <a:cs typeface="Courier New"/>
              </a:rPr>
              <a:t> </a:t>
            </a:r>
            <a:r>
              <a:rPr lang="en-IN" sz="1300" dirty="0">
                <a:solidFill>
                  <a:srgbClr val="006FC0"/>
                </a:solidFill>
                <a:latin typeface="Courier New"/>
                <a:cs typeface="Courier New"/>
              </a:rPr>
              <a:t>SpaceX</a:t>
            </a:r>
            <a:r>
              <a:rPr lang="en-IN" sz="1300" spc="30" dirty="0">
                <a:solidFill>
                  <a:srgbClr val="006FC0"/>
                </a:solidFill>
                <a:latin typeface="Courier New"/>
                <a:cs typeface="Courier New"/>
              </a:rPr>
              <a:t> </a:t>
            </a:r>
            <a:r>
              <a:rPr lang="en-IN" sz="1300" dirty="0">
                <a:solidFill>
                  <a:srgbClr val="006FC0"/>
                </a:solidFill>
                <a:latin typeface="Courier New"/>
                <a:cs typeface="Courier New"/>
              </a:rPr>
              <a:t>API</a:t>
            </a:r>
            <a:r>
              <a:rPr lang="en-IN" sz="1300" spc="20" dirty="0">
                <a:solidFill>
                  <a:srgbClr val="006FC0"/>
                </a:solidFill>
                <a:latin typeface="Courier New"/>
                <a:cs typeface="Courier New"/>
              </a:rPr>
              <a:t> </a:t>
            </a:r>
            <a:r>
              <a:rPr lang="en-IN" sz="1300" dirty="0">
                <a:solidFill>
                  <a:srgbClr val="006FC0"/>
                </a:solidFill>
                <a:latin typeface="Courier New"/>
                <a:cs typeface="Courier New"/>
              </a:rPr>
              <a:t>and</a:t>
            </a:r>
            <a:r>
              <a:rPr lang="en-IN" sz="1300" spc="20" dirty="0">
                <a:solidFill>
                  <a:srgbClr val="006FC0"/>
                </a:solidFill>
                <a:latin typeface="Courier New"/>
                <a:cs typeface="Courier New"/>
              </a:rPr>
              <a:t> </a:t>
            </a:r>
            <a:r>
              <a:rPr lang="en-IN" sz="1300" dirty="0">
                <a:solidFill>
                  <a:srgbClr val="006FC0"/>
                </a:solidFill>
                <a:latin typeface="Courier New"/>
                <a:cs typeface="Courier New"/>
              </a:rPr>
              <a:t>Wikipedia</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page.</a:t>
            </a:r>
            <a:endParaRPr lang="en-IN" sz="1300" dirty="0">
              <a:latin typeface="Courier New"/>
              <a:cs typeface="Courier New"/>
            </a:endParaRP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Created</a:t>
            </a:r>
            <a:r>
              <a:rPr lang="en-IN" sz="1300" spc="20" dirty="0">
                <a:solidFill>
                  <a:srgbClr val="006FC0"/>
                </a:solidFill>
                <a:latin typeface="Courier New"/>
                <a:cs typeface="Courier New"/>
              </a:rPr>
              <a:t> </a:t>
            </a:r>
            <a:r>
              <a:rPr lang="en-IN" sz="1300" dirty="0">
                <a:solidFill>
                  <a:srgbClr val="006FC0"/>
                </a:solidFill>
                <a:latin typeface="Courier New"/>
                <a:cs typeface="Courier New"/>
              </a:rPr>
              <a:t>'class'</a:t>
            </a:r>
            <a:r>
              <a:rPr lang="en-IN" sz="1300" spc="20" dirty="0">
                <a:solidFill>
                  <a:srgbClr val="006FC0"/>
                </a:solidFill>
                <a:latin typeface="Courier New"/>
                <a:cs typeface="Courier New"/>
              </a:rPr>
              <a:t> </a:t>
            </a:r>
            <a:r>
              <a:rPr lang="en-IN" sz="1300" dirty="0">
                <a:solidFill>
                  <a:srgbClr val="006FC0"/>
                </a:solidFill>
                <a:latin typeface="Courier New"/>
                <a:cs typeface="Courier New"/>
              </a:rPr>
              <a:t>column</a:t>
            </a:r>
            <a:r>
              <a:rPr lang="en-IN" sz="1300" spc="30"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0" dirty="0">
                <a:solidFill>
                  <a:srgbClr val="006FC0"/>
                </a:solidFill>
                <a:latin typeface="Courier New"/>
                <a:cs typeface="Courier New"/>
              </a:rPr>
              <a:t> </a:t>
            </a:r>
            <a:r>
              <a:rPr lang="en-IN" sz="1300" dirty="0">
                <a:solidFill>
                  <a:srgbClr val="006FC0"/>
                </a:solidFill>
                <a:latin typeface="Courier New"/>
                <a:cs typeface="Courier New"/>
              </a:rPr>
              <a:t>successful</a:t>
            </a:r>
            <a:r>
              <a:rPr lang="en-IN" sz="1300" spc="30" dirty="0">
                <a:solidFill>
                  <a:srgbClr val="006FC0"/>
                </a:solidFill>
                <a:latin typeface="Courier New"/>
                <a:cs typeface="Courier New"/>
              </a:rPr>
              <a:t> </a:t>
            </a:r>
            <a:r>
              <a:rPr lang="en-IN" sz="1300" dirty="0">
                <a:solidFill>
                  <a:srgbClr val="006FC0"/>
                </a:solidFill>
                <a:latin typeface="Courier New"/>
                <a:cs typeface="Courier New"/>
              </a:rPr>
              <a:t>landing</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classification.</a:t>
            </a:r>
            <a:endParaRPr lang="en-IN" sz="1300" dirty="0">
              <a:latin typeface="Courier New"/>
              <a:cs typeface="Courier New"/>
            </a:endParaRPr>
          </a:p>
          <a:p>
            <a:pPr marL="698500" marR="505459" lvl="1" indent="-228600">
              <a:lnSpc>
                <a:spcPct val="70000"/>
              </a:lnSpc>
              <a:spcBef>
                <a:spcPts val="495"/>
              </a:spcBef>
              <a:buFont typeface="Wingdings"/>
              <a:buChar char=""/>
              <a:tabLst>
                <a:tab pos="698500" algn="l"/>
              </a:tabLst>
            </a:pPr>
            <a:r>
              <a:rPr lang="en-IN" sz="1300" dirty="0">
                <a:solidFill>
                  <a:srgbClr val="006FC0"/>
                </a:solidFill>
                <a:latin typeface="Courier New"/>
                <a:cs typeface="Courier New"/>
              </a:rPr>
              <a:t>Explored</a:t>
            </a:r>
            <a:r>
              <a:rPr lang="en-IN" sz="1300" spc="25" dirty="0">
                <a:solidFill>
                  <a:srgbClr val="006FC0"/>
                </a:solidFill>
                <a:latin typeface="Courier New"/>
                <a:cs typeface="Courier New"/>
              </a:rPr>
              <a:t> </a:t>
            </a:r>
            <a:r>
              <a:rPr lang="en-IN" sz="1300" dirty="0">
                <a:solidFill>
                  <a:srgbClr val="006FC0"/>
                </a:solidFill>
                <a:latin typeface="Courier New"/>
                <a:cs typeface="Courier New"/>
              </a:rPr>
              <a:t>data</a:t>
            </a:r>
            <a:r>
              <a:rPr lang="en-IN" sz="1300" spc="25" dirty="0">
                <a:solidFill>
                  <a:srgbClr val="006FC0"/>
                </a:solidFill>
                <a:latin typeface="Courier New"/>
                <a:cs typeface="Courier New"/>
              </a:rPr>
              <a:t> </a:t>
            </a:r>
            <a:r>
              <a:rPr lang="en-IN" sz="1300" dirty="0">
                <a:solidFill>
                  <a:srgbClr val="006FC0"/>
                </a:solidFill>
                <a:latin typeface="Courier New"/>
                <a:cs typeface="Courier New"/>
              </a:rPr>
              <a:t>using</a:t>
            </a:r>
            <a:r>
              <a:rPr lang="en-IN" sz="1300" spc="30" dirty="0">
                <a:solidFill>
                  <a:srgbClr val="006FC0"/>
                </a:solidFill>
                <a:latin typeface="Courier New"/>
                <a:cs typeface="Courier New"/>
              </a:rPr>
              <a:t> </a:t>
            </a:r>
            <a:r>
              <a:rPr lang="en-IN" sz="1300" dirty="0">
                <a:solidFill>
                  <a:srgbClr val="006FC0"/>
                </a:solidFill>
                <a:latin typeface="Courier New"/>
                <a:cs typeface="Courier New"/>
              </a:rPr>
              <a:t>SQL,</a:t>
            </a:r>
            <a:r>
              <a:rPr lang="en-IN" sz="1300" spc="25" dirty="0">
                <a:solidFill>
                  <a:srgbClr val="006FC0"/>
                </a:solidFill>
                <a:latin typeface="Courier New"/>
                <a:cs typeface="Courier New"/>
              </a:rPr>
              <a:t> </a:t>
            </a:r>
            <a:r>
              <a:rPr lang="en-IN" sz="1300" dirty="0">
                <a:solidFill>
                  <a:srgbClr val="006FC0"/>
                </a:solidFill>
                <a:latin typeface="Courier New"/>
                <a:cs typeface="Courier New"/>
              </a:rPr>
              <a:t>visualization,</a:t>
            </a:r>
            <a:r>
              <a:rPr lang="en-IN" sz="1300" spc="20" dirty="0">
                <a:solidFill>
                  <a:srgbClr val="006FC0"/>
                </a:solidFill>
                <a:latin typeface="Courier New"/>
                <a:cs typeface="Courier New"/>
              </a:rPr>
              <a:t> </a:t>
            </a:r>
            <a:r>
              <a:rPr lang="en-IN" sz="1300" dirty="0">
                <a:solidFill>
                  <a:srgbClr val="006FC0"/>
                </a:solidFill>
                <a:latin typeface="Courier New"/>
                <a:cs typeface="Courier New"/>
              </a:rPr>
              <a:t>Folium</a:t>
            </a:r>
            <a:r>
              <a:rPr lang="en-IN" sz="1300" spc="20" dirty="0">
                <a:solidFill>
                  <a:srgbClr val="006FC0"/>
                </a:solidFill>
                <a:latin typeface="Courier New"/>
                <a:cs typeface="Courier New"/>
              </a:rPr>
              <a:t> </a:t>
            </a:r>
            <a:r>
              <a:rPr lang="en-IN" sz="1300" dirty="0">
                <a:solidFill>
                  <a:srgbClr val="006FC0"/>
                </a:solidFill>
                <a:latin typeface="Courier New"/>
                <a:cs typeface="Courier New"/>
              </a:rPr>
              <a:t>maps,</a:t>
            </a:r>
            <a:r>
              <a:rPr lang="en-IN" sz="1300" spc="35" dirty="0">
                <a:solidFill>
                  <a:srgbClr val="006FC0"/>
                </a:solidFill>
                <a:latin typeface="Courier New"/>
                <a:cs typeface="Courier New"/>
              </a:rPr>
              <a:t> </a:t>
            </a:r>
            <a:r>
              <a:rPr lang="en-IN" sz="1300" spc="-25" dirty="0">
                <a:solidFill>
                  <a:srgbClr val="006FC0"/>
                </a:solidFill>
                <a:latin typeface="Courier New"/>
                <a:cs typeface="Courier New"/>
              </a:rPr>
              <a:t>and </a:t>
            </a:r>
            <a:r>
              <a:rPr lang="en-IN" sz="1300" spc="-10" dirty="0">
                <a:solidFill>
                  <a:srgbClr val="006FC0"/>
                </a:solidFill>
                <a:latin typeface="Courier New"/>
                <a:cs typeface="Courier New"/>
              </a:rPr>
              <a:t>dashboards.</a:t>
            </a:r>
            <a:endParaRPr lang="en-IN" sz="1300" dirty="0">
              <a:latin typeface="Courier New"/>
              <a:cs typeface="Courier New"/>
            </a:endParaRP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Selected</a:t>
            </a:r>
            <a:r>
              <a:rPr lang="en-IN" sz="1300" spc="15" dirty="0">
                <a:solidFill>
                  <a:srgbClr val="006FC0"/>
                </a:solidFill>
                <a:latin typeface="Courier New"/>
                <a:cs typeface="Courier New"/>
              </a:rPr>
              <a:t> </a:t>
            </a:r>
            <a:r>
              <a:rPr lang="en-IN" sz="1300" dirty="0">
                <a:solidFill>
                  <a:srgbClr val="006FC0"/>
                </a:solidFill>
                <a:latin typeface="Courier New"/>
                <a:cs typeface="Courier New"/>
              </a:rPr>
              <a:t>relevant</a:t>
            </a:r>
            <a:r>
              <a:rPr lang="en-IN" sz="1300" spc="25" dirty="0">
                <a:solidFill>
                  <a:srgbClr val="006FC0"/>
                </a:solidFill>
                <a:latin typeface="Courier New"/>
                <a:cs typeface="Courier New"/>
              </a:rPr>
              <a:t> </a:t>
            </a:r>
            <a:r>
              <a:rPr lang="en-IN" sz="1300" dirty="0">
                <a:solidFill>
                  <a:srgbClr val="006FC0"/>
                </a:solidFill>
                <a:latin typeface="Courier New"/>
                <a:cs typeface="Courier New"/>
              </a:rPr>
              <a:t>features</a:t>
            </a:r>
            <a:r>
              <a:rPr lang="en-IN" sz="1300" spc="20"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5" dirty="0">
                <a:solidFill>
                  <a:srgbClr val="006FC0"/>
                </a:solidFill>
                <a:latin typeface="Courier New"/>
                <a:cs typeface="Courier New"/>
              </a:rPr>
              <a:t> </a:t>
            </a:r>
            <a:r>
              <a:rPr lang="en-IN" sz="1300" dirty="0">
                <a:solidFill>
                  <a:srgbClr val="006FC0"/>
                </a:solidFill>
                <a:latin typeface="Courier New"/>
                <a:cs typeface="Courier New"/>
              </a:rPr>
              <a:t>machine</a:t>
            </a:r>
            <a:r>
              <a:rPr lang="en-IN" sz="1300" spc="30" dirty="0">
                <a:solidFill>
                  <a:srgbClr val="006FC0"/>
                </a:solidFill>
                <a:latin typeface="Courier New"/>
                <a:cs typeface="Courier New"/>
              </a:rPr>
              <a:t> </a:t>
            </a:r>
            <a:r>
              <a:rPr lang="en-IN" sz="1300" spc="-10" dirty="0">
                <a:solidFill>
                  <a:srgbClr val="006FC0"/>
                </a:solidFill>
                <a:latin typeface="Courier New"/>
                <a:cs typeface="Courier New"/>
              </a:rPr>
              <a:t>learning.</a:t>
            </a:r>
            <a:endParaRPr lang="en-IN" sz="1300" dirty="0">
              <a:latin typeface="Courier New"/>
              <a:cs typeface="Courier New"/>
            </a:endParaRPr>
          </a:p>
          <a:p>
            <a:pPr marL="354965" indent="-342265">
              <a:lnSpc>
                <a:spcPct val="100000"/>
              </a:lnSpc>
              <a:spcBef>
                <a:spcPts val="459"/>
              </a:spcBef>
              <a:buAutoNum type="arabicPeriod"/>
              <a:tabLst>
                <a:tab pos="354965" algn="l"/>
              </a:tabLst>
            </a:pPr>
            <a:r>
              <a:rPr lang="en-IN" sz="2000" dirty="0"/>
              <a:t>Data</a:t>
            </a:r>
            <a:r>
              <a:rPr lang="en-IN" sz="2000" spc="-20" dirty="0"/>
              <a:t> </a:t>
            </a:r>
            <a:r>
              <a:rPr lang="en-IN" sz="2000" spc="-10" dirty="0"/>
              <a:t>Preprocessing:</a:t>
            </a: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Applied</a:t>
            </a:r>
            <a:r>
              <a:rPr lang="en-IN" sz="1300" spc="40" dirty="0">
                <a:solidFill>
                  <a:srgbClr val="006FC0"/>
                </a:solidFill>
                <a:latin typeface="Courier New"/>
                <a:cs typeface="Courier New"/>
              </a:rPr>
              <a:t> </a:t>
            </a:r>
            <a:r>
              <a:rPr lang="en-IN" sz="1300" dirty="0">
                <a:solidFill>
                  <a:srgbClr val="006FC0"/>
                </a:solidFill>
                <a:latin typeface="Courier New"/>
                <a:cs typeface="Courier New"/>
              </a:rPr>
              <a:t>one hot</a:t>
            </a:r>
            <a:r>
              <a:rPr lang="en-IN" sz="1300" spc="40" dirty="0">
                <a:solidFill>
                  <a:srgbClr val="006FC0"/>
                </a:solidFill>
                <a:latin typeface="Courier New"/>
                <a:cs typeface="Courier New"/>
              </a:rPr>
              <a:t> </a:t>
            </a:r>
            <a:r>
              <a:rPr lang="en-IN" sz="1300" dirty="0">
                <a:solidFill>
                  <a:srgbClr val="006FC0"/>
                </a:solidFill>
                <a:latin typeface="Courier New"/>
                <a:cs typeface="Courier New"/>
              </a:rPr>
              <a:t>encoding</a:t>
            </a:r>
            <a:r>
              <a:rPr lang="en-IN" sz="1300" spc="35" dirty="0">
                <a:solidFill>
                  <a:srgbClr val="006FC0"/>
                </a:solidFill>
                <a:latin typeface="Courier New"/>
                <a:cs typeface="Courier New"/>
              </a:rPr>
              <a:t> </a:t>
            </a:r>
            <a:r>
              <a:rPr lang="en-IN" sz="1300" dirty="0">
                <a:solidFill>
                  <a:srgbClr val="006FC0"/>
                </a:solidFill>
                <a:latin typeface="Courier New"/>
                <a:cs typeface="Courier New"/>
              </a:rPr>
              <a:t>to</a:t>
            </a:r>
            <a:r>
              <a:rPr lang="en-IN" sz="1300" spc="40" dirty="0">
                <a:solidFill>
                  <a:srgbClr val="006FC0"/>
                </a:solidFill>
                <a:latin typeface="Courier New"/>
                <a:cs typeface="Courier New"/>
              </a:rPr>
              <a:t> </a:t>
            </a:r>
            <a:r>
              <a:rPr lang="en-IN" sz="1300" dirty="0">
                <a:solidFill>
                  <a:srgbClr val="006FC0"/>
                </a:solidFill>
                <a:latin typeface="Courier New"/>
                <a:cs typeface="Courier New"/>
              </a:rPr>
              <a:t>categorical</a:t>
            </a:r>
            <a:r>
              <a:rPr lang="en-IN" sz="1300" spc="40" dirty="0">
                <a:solidFill>
                  <a:srgbClr val="006FC0"/>
                </a:solidFill>
                <a:latin typeface="Courier New"/>
                <a:cs typeface="Courier New"/>
              </a:rPr>
              <a:t> </a:t>
            </a:r>
            <a:r>
              <a:rPr lang="en-IN" sz="1300" spc="-10" dirty="0">
                <a:solidFill>
                  <a:srgbClr val="006FC0"/>
                </a:solidFill>
                <a:latin typeface="Courier New"/>
                <a:cs typeface="Courier New"/>
              </a:rPr>
              <a:t>variables.</a:t>
            </a:r>
            <a:endParaRPr lang="en-IN" sz="1300" dirty="0">
              <a:latin typeface="Courier New"/>
              <a:cs typeface="Courier New"/>
            </a:endParaRPr>
          </a:p>
          <a:p>
            <a:pPr marL="697865" lvl="1" indent="-227965">
              <a:lnSpc>
                <a:spcPct val="100000"/>
              </a:lnSpc>
              <a:spcBef>
                <a:spcPts val="35"/>
              </a:spcBef>
              <a:buFont typeface="Wingdings"/>
              <a:buChar char=""/>
              <a:tabLst>
                <a:tab pos="697865" algn="l"/>
              </a:tabLst>
            </a:pPr>
            <a:r>
              <a:rPr lang="en-IN" sz="1300" dirty="0">
                <a:solidFill>
                  <a:srgbClr val="006FC0"/>
                </a:solidFill>
                <a:latin typeface="Courier New"/>
                <a:cs typeface="Courier New"/>
              </a:rPr>
              <a:t>Standardized</a:t>
            </a:r>
            <a:r>
              <a:rPr lang="en-IN" sz="1300" spc="30" dirty="0">
                <a:solidFill>
                  <a:srgbClr val="006FC0"/>
                </a:solidFill>
                <a:latin typeface="Courier New"/>
                <a:cs typeface="Courier New"/>
              </a:rPr>
              <a:t> </a:t>
            </a:r>
            <a:r>
              <a:rPr lang="en-IN" sz="1300" dirty="0">
                <a:solidFill>
                  <a:srgbClr val="006FC0"/>
                </a:solidFill>
                <a:latin typeface="Courier New"/>
                <a:cs typeface="Courier New"/>
              </a:rPr>
              <a:t>data</a:t>
            </a:r>
            <a:r>
              <a:rPr lang="en-IN" sz="1300" spc="20"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0" dirty="0">
                <a:solidFill>
                  <a:srgbClr val="006FC0"/>
                </a:solidFill>
                <a:latin typeface="Courier New"/>
                <a:cs typeface="Courier New"/>
              </a:rPr>
              <a:t> </a:t>
            </a:r>
            <a:r>
              <a:rPr lang="en-IN" sz="1300" dirty="0">
                <a:solidFill>
                  <a:srgbClr val="006FC0"/>
                </a:solidFill>
                <a:latin typeface="Courier New"/>
                <a:cs typeface="Courier New"/>
              </a:rPr>
              <a:t>uniform</a:t>
            </a:r>
            <a:r>
              <a:rPr lang="en-IN" sz="1300" spc="25" dirty="0">
                <a:solidFill>
                  <a:srgbClr val="006FC0"/>
                </a:solidFill>
                <a:latin typeface="Courier New"/>
                <a:cs typeface="Courier New"/>
              </a:rPr>
              <a:t> </a:t>
            </a:r>
            <a:r>
              <a:rPr lang="en-IN" sz="1300" spc="-10" dirty="0">
                <a:solidFill>
                  <a:srgbClr val="006FC0"/>
                </a:solidFill>
                <a:latin typeface="Courier New"/>
                <a:cs typeface="Courier New"/>
              </a:rPr>
              <a:t>scale.</a:t>
            </a:r>
            <a:endParaRPr lang="en-IN" sz="1300" dirty="0">
              <a:latin typeface="Courier New"/>
              <a:cs typeface="Courier New"/>
            </a:endParaRPr>
          </a:p>
          <a:p>
            <a:pPr marL="697865" lvl="1" indent="-227965">
              <a:lnSpc>
                <a:spcPct val="100000"/>
              </a:lnSpc>
              <a:spcBef>
                <a:spcPts val="25"/>
              </a:spcBef>
              <a:buFont typeface="Wingdings"/>
              <a:buChar char=""/>
              <a:tabLst>
                <a:tab pos="697865" algn="l"/>
              </a:tabLst>
            </a:pPr>
            <a:r>
              <a:rPr lang="en-IN" sz="1300" dirty="0">
                <a:solidFill>
                  <a:srgbClr val="006FC0"/>
                </a:solidFill>
                <a:latin typeface="Courier New"/>
                <a:cs typeface="Courier New"/>
              </a:rPr>
              <a:t>Optimized</a:t>
            </a:r>
            <a:r>
              <a:rPr lang="en-IN" sz="1300" spc="10" dirty="0">
                <a:solidFill>
                  <a:srgbClr val="006FC0"/>
                </a:solidFill>
                <a:latin typeface="Courier New"/>
                <a:cs typeface="Courier New"/>
              </a:rPr>
              <a:t> </a:t>
            </a:r>
            <a:r>
              <a:rPr lang="en-IN" sz="1300" dirty="0">
                <a:solidFill>
                  <a:srgbClr val="006FC0"/>
                </a:solidFill>
                <a:latin typeface="Courier New"/>
                <a:cs typeface="Courier New"/>
              </a:rPr>
              <a:t>model</a:t>
            </a:r>
            <a:r>
              <a:rPr lang="en-IN" sz="1300" spc="25" dirty="0">
                <a:solidFill>
                  <a:srgbClr val="006FC0"/>
                </a:solidFill>
                <a:latin typeface="Courier New"/>
                <a:cs typeface="Courier New"/>
              </a:rPr>
              <a:t> </a:t>
            </a:r>
            <a:r>
              <a:rPr lang="en-IN" sz="1300" dirty="0">
                <a:solidFill>
                  <a:srgbClr val="006FC0"/>
                </a:solidFill>
                <a:latin typeface="Courier New"/>
                <a:cs typeface="Courier New"/>
              </a:rPr>
              <a:t>parameters</a:t>
            </a:r>
            <a:r>
              <a:rPr lang="en-IN" sz="1300" spc="25" dirty="0">
                <a:solidFill>
                  <a:srgbClr val="006FC0"/>
                </a:solidFill>
                <a:latin typeface="Courier New"/>
                <a:cs typeface="Courier New"/>
              </a:rPr>
              <a:t> </a:t>
            </a:r>
            <a:r>
              <a:rPr lang="en-IN" sz="1300" dirty="0">
                <a:solidFill>
                  <a:srgbClr val="006FC0"/>
                </a:solidFill>
                <a:latin typeface="Courier New"/>
                <a:cs typeface="Courier New"/>
              </a:rPr>
              <a:t>using</a:t>
            </a:r>
            <a:r>
              <a:rPr lang="en-IN" sz="1300" spc="25" dirty="0">
                <a:solidFill>
                  <a:srgbClr val="006FC0"/>
                </a:solidFill>
                <a:latin typeface="Courier New"/>
                <a:cs typeface="Courier New"/>
              </a:rPr>
              <a:t> </a:t>
            </a:r>
            <a:r>
              <a:rPr lang="en-IN" sz="1300" spc="-10" dirty="0" err="1">
                <a:solidFill>
                  <a:srgbClr val="006FC0"/>
                </a:solidFill>
                <a:latin typeface="Courier New"/>
                <a:cs typeface="Courier New"/>
              </a:rPr>
              <a:t>GridSearchCV</a:t>
            </a:r>
            <a:r>
              <a:rPr lang="en-IN" sz="1300" spc="-10" dirty="0">
                <a:solidFill>
                  <a:srgbClr val="006FC0"/>
                </a:solidFill>
                <a:latin typeface="Courier New"/>
                <a:cs typeface="Courier New"/>
              </a:rPr>
              <a:t>.</a:t>
            </a:r>
            <a:endParaRPr lang="en-IN" sz="1300" dirty="0">
              <a:latin typeface="Courier New"/>
              <a:cs typeface="Courier New"/>
            </a:endParaRPr>
          </a:p>
          <a:p>
            <a:pPr marL="354965" indent="-342265">
              <a:lnSpc>
                <a:spcPct val="100000"/>
              </a:lnSpc>
              <a:spcBef>
                <a:spcPts val="459"/>
              </a:spcBef>
              <a:buAutoNum type="arabicPeriod"/>
              <a:tabLst>
                <a:tab pos="354965" algn="l"/>
              </a:tabLst>
            </a:pPr>
            <a:r>
              <a:rPr lang="en-IN" sz="2000" dirty="0"/>
              <a:t>Machine</a:t>
            </a:r>
            <a:r>
              <a:rPr lang="en-IN" sz="2000" spc="-50" dirty="0"/>
              <a:t> </a:t>
            </a:r>
            <a:r>
              <a:rPr lang="en-IN" sz="2000" dirty="0"/>
              <a:t>Learning</a:t>
            </a:r>
            <a:r>
              <a:rPr lang="en-IN" sz="2000" spc="-35" dirty="0"/>
              <a:t> </a:t>
            </a:r>
            <a:r>
              <a:rPr lang="en-IN" sz="2000" spc="-10" dirty="0"/>
              <a:t>Models:</a:t>
            </a:r>
          </a:p>
          <a:p>
            <a:pPr marL="697865" indent="-227965">
              <a:lnSpc>
                <a:spcPct val="100000"/>
              </a:lnSpc>
              <a:spcBef>
                <a:spcPts val="35"/>
              </a:spcBef>
              <a:buFont typeface="Wingdings"/>
              <a:buChar char=""/>
              <a:tabLst>
                <a:tab pos="697865" algn="l"/>
              </a:tabLst>
            </a:pPr>
            <a:r>
              <a:rPr lang="en-IN" sz="1300" dirty="0"/>
              <a:t>Developed</a:t>
            </a:r>
            <a:r>
              <a:rPr lang="en-IN" sz="1300" spc="30" dirty="0"/>
              <a:t> </a:t>
            </a:r>
            <a:r>
              <a:rPr lang="en-IN" sz="1300" spc="-10" dirty="0"/>
              <a:t>models:</a:t>
            </a:r>
            <a:endParaRPr lang="en-IN" sz="1300" dirty="0"/>
          </a:p>
          <a:p>
            <a:pPr marL="1155065" lvl="1" indent="-227965">
              <a:lnSpc>
                <a:spcPct val="100000"/>
              </a:lnSpc>
              <a:spcBef>
                <a:spcPts val="105"/>
              </a:spcBef>
              <a:buFont typeface="Wingdings"/>
              <a:buChar char=""/>
              <a:tabLst>
                <a:tab pos="1155065" algn="l"/>
              </a:tabLst>
            </a:pPr>
            <a:r>
              <a:rPr lang="en-IN" sz="1100" dirty="0">
                <a:solidFill>
                  <a:srgbClr val="006FC0"/>
                </a:solidFill>
                <a:latin typeface="Courier New"/>
                <a:cs typeface="Courier New"/>
              </a:rPr>
              <a:t>Logistic</a:t>
            </a:r>
            <a:r>
              <a:rPr lang="en-IN" sz="1100" spc="-30" dirty="0">
                <a:solidFill>
                  <a:srgbClr val="006FC0"/>
                </a:solidFill>
                <a:latin typeface="Courier New"/>
                <a:cs typeface="Courier New"/>
              </a:rPr>
              <a:t> </a:t>
            </a:r>
            <a:r>
              <a:rPr lang="en-IN" sz="1100" spc="-10" dirty="0">
                <a:solidFill>
                  <a:srgbClr val="006FC0"/>
                </a:solidFill>
                <a:latin typeface="Courier New"/>
                <a:cs typeface="Courier New"/>
              </a:rPr>
              <a:t>Regression</a:t>
            </a:r>
            <a:endParaRPr lang="en-IN" sz="1100" dirty="0">
              <a:latin typeface="Courier New"/>
              <a:cs typeface="Courier New"/>
            </a:endParaRPr>
          </a:p>
          <a:p>
            <a:pPr marL="1155065" lvl="1" indent="-227965">
              <a:lnSpc>
                <a:spcPct val="100000"/>
              </a:lnSpc>
              <a:spcBef>
                <a:spcPts val="105"/>
              </a:spcBef>
              <a:buFont typeface="Wingdings"/>
              <a:buChar char=""/>
              <a:tabLst>
                <a:tab pos="1155065" algn="l"/>
              </a:tabLst>
            </a:pPr>
            <a:r>
              <a:rPr lang="en-IN" sz="1100" dirty="0">
                <a:solidFill>
                  <a:srgbClr val="006FC0"/>
                </a:solidFill>
                <a:latin typeface="Courier New"/>
                <a:cs typeface="Courier New"/>
              </a:rPr>
              <a:t>Support</a:t>
            </a:r>
            <a:r>
              <a:rPr lang="en-IN" sz="1100" spc="-20" dirty="0">
                <a:solidFill>
                  <a:srgbClr val="006FC0"/>
                </a:solidFill>
                <a:latin typeface="Courier New"/>
                <a:cs typeface="Courier New"/>
              </a:rPr>
              <a:t> </a:t>
            </a:r>
            <a:r>
              <a:rPr lang="en-IN" sz="1100" dirty="0">
                <a:solidFill>
                  <a:srgbClr val="006FC0"/>
                </a:solidFill>
                <a:latin typeface="Courier New"/>
                <a:cs typeface="Courier New"/>
              </a:rPr>
              <a:t>Vector</a:t>
            </a:r>
            <a:r>
              <a:rPr lang="en-IN" sz="1100" spc="-25" dirty="0">
                <a:solidFill>
                  <a:srgbClr val="006FC0"/>
                </a:solidFill>
                <a:latin typeface="Courier New"/>
                <a:cs typeface="Courier New"/>
              </a:rPr>
              <a:t> </a:t>
            </a:r>
            <a:r>
              <a:rPr lang="en-IN" sz="1100" spc="-10" dirty="0">
                <a:solidFill>
                  <a:srgbClr val="006FC0"/>
                </a:solidFill>
                <a:latin typeface="Courier New"/>
                <a:cs typeface="Courier New"/>
              </a:rPr>
              <a:t>Machine</a:t>
            </a:r>
            <a:endParaRPr lang="en-IN" sz="1100" dirty="0">
              <a:latin typeface="Courier New"/>
              <a:cs typeface="Courier New"/>
            </a:endParaRPr>
          </a:p>
          <a:p>
            <a:pPr marL="1155065" lvl="1" indent="-227965">
              <a:lnSpc>
                <a:spcPct val="100000"/>
              </a:lnSpc>
              <a:spcBef>
                <a:spcPts val="110"/>
              </a:spcBef>
              <a:buFont typeface="Wingdings"/>
              <a:buChar char=""/>
              <a:tabLst>
                <a:tab pos="1155065" algn="l"/>
              </a:tabLst>
            </a:pPr>
            <a:r>
              <a:rPr lang="en-IN" sz="1100" dirty="0">
                <a:solidFill>
                  <a:srgbClr val="006FC0"/>
                </a:solidFill>
                <a:latin typeface="Courier New"/>
                <a:cs typeface="Courier New"/>
              </a:rPr>
              <a:t>Decision</a:t>
            </a:r>
            <a:r>
              <a:rPr lang="en-IN" sz="1100" spc="-20" dirty="0">
                <a:solidFill>
                  <a:srgbClr val="006FC0"/>
                </a:solidFill>
                <a:latin typeface="Courier New"/>
                <a:cs typeface="Courier New"/>
              </a:rPr>
              <a:t> </a:t>
            </a:r>
            <a:r>
              <a:rPr lang="en-IN" sz="1100" dirty="0">
                <a:solidFill>
                  <a:srgbClr val="006FC0"/>
                </a:solidFill>
                <a:latin typeface="Courier New"/>
                <a:cs typeface="Courier New"/>
              </a:rPr>
              <a:t>Tree</a:t>
            </a:r>
            <a:r>
              <a:rPr lang="en-IN" sz="1100" spc="-20" dirty="0">
                <a:solidFill>
                  <a:srgbClr val="006FC0"/>
                </a:solidFill>
                <a:latin typeface="Courier New"/>
                <a:cs typeface="Courier New"/>
              </a:rPr>
              <a:t> </a:t>
            </a:r>
            <a:r>
              <a:rPr lang="en-IN" sz="1100" spc="-10" dirty="0">
                <a:solidFill>
                  <a:srgbClr val="006FC0"/>
                </a:solidFill>
                <a:latin typeface="Courier New"/>
                <a:cs typeface="Courier New"/>
              </a:rPr>
              <a:t>Classifier</a:t>
            </a:r>
            <a:endParaRPr lang="en-IN" sz="1100" dirty="0">
              <a:latin typeface="Courier New"/>
              <a:cs typeface="Courier New"/>
            </a:endParaRPr>
          </a:p>
          <a:p>
            <a:pPr marL="1155065" lvl="1" indent="-227965">
              <a:lnSpc>
                <a:spcPct val="100000"/>
              </a:lnSpc>
              <a:spcBef>
                <a:spcPts val="95"/>
              </a:spcBef>
              <a:buFont typeface="Wingdings"/>
              <a:buChar char=""/>
              <a:tabLst>
                <a:tab pos="1155065" algn="l"/>
              </a:tabLst>
            </a:pPr>
            <a:r>
              <a:rPr lang="en-IN" sz="1100" dirty="0">
                <a:solidFill>
                  <a:srgbClr val="006FC0"/>
                </a:solidFill>
                <a:latin typeface="Courier New"/>
                <a:cs typeface="Courier New"/>
              </a:rPr>
              <a:t>K</a:t>
            </a:r>
            <a:r>
              <a:rPr lang="en-IN" sz="1100" spc="-15" dirty="0">
                <a:solidFill>
                  <a:srgbClr val="006FC0"/>
                </a:solidFill>
                <a:latin typeface="Courier New"/>
                <a:cs typeface="Courier New"/>
              </a:rPr>
              <a:t> </a:t>
            </a:r>
            <a:r>
              <a:rPr lang="en-IN" sz="1100" dirty="0">
                <a:solidFill>
                  <a:srgbClr val="006FC0"/>
                </a:solidFill>
                <a:latin typeface="Courier New"/>
                <a:cs typeface="Courier New"/>
              </a:rPr>
              <a:t>Nearest</a:t>
            </a:r>
            <a:r>
              <a:rPr lang="en-IN" sz="1100" spc="-20" dirty="0">
                <a:solidFill>
                  <a:srgbClr val="006FC0"/>
                </a:solidFill>
                <a:latin typeface="Courier New"/>
                <a:cs typeface="Courier New"/>
              </a:rPr>
              <a:t> </a:t>
            </a:r>
            <a:r>
              <a:rPr lang="en-IN" sz="1100" spc="-10" dirty="0" err="1">
                <a:solidFill>
                  <a:srgbClr val="006FC0"/>
                </a:solidFill>
                <a:latin typeface="Courier New"/>
                <a:cs typeface="Courier New"/>
              </a:rPr>
              <a:t>Neighbors</a:t>
            </a:r>
            <a:endParaRPr lang="en-IN" sz="1100" dirty="0">
              <a:latin typeface="Courier New"/>
              <a:cs typeface="Courier New"/>
            </a:endParaRPr>
          </a:p>
          <a:p>
            <a:pPr marL="697865" indent="-227965">
              <a:lnSpc>
                <a:spcPct val="100000"/>
              </a:lnSpc>
              <a:spcBef>
                <a:spcPts val="40"/>
              </a:spcBef>
              <a:buFont typeface="Wingdings"/>
              <a:buChar char=""/>
              <a:tabLst>
                <a:tab pos="697865" algn="l"/>
              </a:tabLst>
            </a:pPr>
            <a:r>
              <a:rPr lang="en-IN" sz="1300" b="0" dirty="0">
                <a:latin typeface="Courier New"/>
                <a:cs typeface="Courier New"/>
              </a:rPr>
              <a:t>Achieved</a:t>
            </a:r>
            <a:r>
              <a:rPr lang="en-IN" sz="1300" b="0" spc="30" dirty="0">
                <a:latin typeface="Courier New"/>
                <a:cs typeface="Courier New"/>
              </a:rPr>
              <a:t> </a:t>
            </a:r>
            <a:r>
              <a:rPr lang="en-IN" sz="1300" b="0" dirty="0">
                <a:latin typeface="Courier New"/>
                <a:cs typeface="Courier New"/>
              </a:rPr>
              <a:t>consistent</a:t>
            </a:r>
            <a:r>
              <a:rPr lang="en-IN" sz="1300" b="0" spc="35" dirty="0">
                <a:latin typeface="Courier New"/>
                <a:cs typeface="Courier New"/>
              </a:rPr>
              <a:t> </a:t>
            </a:r>
            <a:r>
              <a:rPr lang="en-IN" sz="1300" b="0" dirty="0">
                <a:latin typeface="Courier New"/>
                <a:cs typeface="Courier New"/>
              </a:rPr>
              <a:t>accuracy</a:t>
            </a:r>
            <a:r>
              <a:rPr lang="en-IN" sz="1300" b="0" spc="35" dirty="0">
                <a:latin typeface="Courier New"/>
                <a:cs typeface="Courier New"/>
              </a:rPr>
              <a:t> </a:t>
            </a:r>
            <a:r>
              <a:rPr lang="en-IN" sz="1300" b="0" spc="-10" dirty="0">
                <a:latin typeface="Courier New"/>
                <a:cs typeface="Courier New"/>
              </a:rPr>
              <a:t>(~83.33%).</a:t>
            </a:r>
            <a:endParaRPr lang="en-IN" sz="1300" dirty="0">
              <a:latin typeface="Courier New"/>
              <a:cs typeface="Courier New"/>
            </a:endParaRPr>
          </a:p>
          <a:p>
            <a:pPr marL="354965" indent="-342265">
              <a:lnSpc>
                <a:spcPct val="100000"/>
              </a:lnSpc>
              <a:spcBef>
                <a:spcPts val="450"/>
              </a:spcBef>
              <a:buAutoNum type="arabicPeriod" startAt="4"/>
              <a:tabLst>
                <a:tab pos="354965" algn="l"/>
              </a:tabLst>
            </a:pPr>
            <a:r>
              <a:rPr lang="en-IN" sz="2000" dirty="0"/>
              <a:t>Evaluation</a:t>
            </a:r>
            <a:r>
              <a:rPr lang="en-IN" sz="2000" spc="-30" dirty="0"/>
              <a:t> </a:t>
            </a:r>
            <a:r>
              <a:rPr lang="en-IN" sz="2000" dirty="0"/>
              <a:t>&amp;</a:t>
            </a:r>
            <a:r>
              <a:rPr lang="en-IN" sz="2000" spc="-25" dirty="0"/>
              <a:t> </a:t>
            </a:r>
            <a:r>
              <a:rPr lang="en-IN" sz="2000" spc="-10" dirty="0"/>
              <a:t>Analysis:</a:t>
            </a:r>
          </a:p>
          <a:p>
            <a:pPr marL="697865" lvl="1" indent="-227965">
              <a:lnSpc>
                <a:spcPct val="100000"/>
              </a:lnSpc>
              <a:spcBef>
                <a:spcPts val="45"/>
              </a:spcBef>
              <a:buFont typeface="Wingdings"/>
              <a:buChar char=""/>
              <a:tabLst>
                <a:tab pos="697865" algn="l"/>
              </a:tabLst>
            </a:pPr>
            <a:r>
              <a:rPr lang="en-IN" sz="1300" dirty="0">
                <a:solidFill>
                  <a:srgbClr val="006FC0"/>
                </a:solidFill>
                <a:latin typeface="Courier New"/>
                <a:cs typeface="Courier New"/>
              </a:rPr>
              <a:t>Models</a:t>
            </a:r>
            <a:r>
              <a:rPr lang="en-IN" sz="1300" spc="15" dirty="0">
                <a:solidFill>
                  <a:srgbClr val="006FC0"/>
                </a:solidFill>
                <a:latin typeface="Courier New"/>
                <a:cs typeface="Courier New"/>
              </a:rPr>
              <a:t> </a:t>
            </a:r>
            <a:r>
              <a:rPr lang="en-IN" sz="1300" dirty="0">
                <a:solidFill>
                  <a:srgbClr val="006FC0"/>
                </a:solidFill>
                <a:latin typeface="Courier New"/>
                <a:cs typeface="Courier New"/>
              </a:rPr>
              <a:t>tended</a:t>
            </a:r>
            <a:r>
              <a:rPr lang="en-IN" sz="1300" spc="25" dirty="0">
                <a:solidFill>
                  <a:srgbClr val="006FC0"/>
                </a:solidFill>
                <a:latin typeface="Courier New"/>
                <a:cs typeface="Courier New"/>
              </a:rPr>
              <a:t> </a:t>
            </a:r>
            <a:r>
              <a:rPr lang="en-IN" sz="1300" dirty="0">
                <a:solidFill>
                  <a:srgbClr val="006FC0"/>
                </a:solidFill>
                <a:latin typeface="Courier New"/>
                <a:cs typeface="Courier New"/>
              </a:rPr>
              <a:t>to</a:t>
            </a:r>
            <a:r>
              <a:rPr lang="en-IN" sz="1300" spc="45" dirty="0">
                <a:solidFill>
                  <a:srgbClr val="006FC0"/>
                </a:solidFill>
                <a:latin typeface="Courier New"/>
                <a:cs typeface="Courier New"/>
              </a:rPr>
              <a:t> </a:t>
            </a:r>
            <a:r>
              <a:rPr lang="en-IN" sz="1300" dirty="0">
                <a:solidFill>
                  <a:srgbClr val="006FC0"/>
                </a:solidFill>
                <a:latin typeface="Courier New"/>
                <a:cs typeface="Courier New"/>
              </a:rPr>
              <a:t>over</a:t>
            </a:r>
            <a:r>
              <a:rPr lang="en-IN" sz="1300" spc="20" dirty="0">
                <a:solidFill>
                  <a:srgbClr val="006FC0"/>
                </a:solidFill>
                <a:latin typeface="Courier New"/>
                <a:cs typeface="Courier New"/>
              </a:rPr>
              <a:t> </a:t>
            </a:r>
            <a:r>
              <a:rPr lang="en-IN" sz="1300" dirty="0">
                <a:solidFill>
                  <a:srgbClr val="006FC0"/>
                </a:solidFill>
                <a:latin typeface="Courier New"/>
                <a:cs typeface="Courier New"/>
              </a:rPr>
              <a:t>predict</a:t>
            </a:r>
            <a:r>
              <a:rPr lang="en-IN" sz="1300" spc="35" dirty="0">
                <a:solidFill>
                  <a:srgbClr val="006FC0"/>
                </a:solidFill>
                <a:latin typeface="Courier New"/>
                <a:cs typeface="Courier New"/>
              </a:rPr>
              <a:t> </a:t>
            </a:r>
            <a:r>
              <a:rPr lang="en-IN" sz="1300" dirty="0">
                <a:solidFill>
                  <a:srgbClr val="006FC0"/>
                </a:solidFill>
                <a:latin typeface="Courier New"/>
                <a:cs typeface="Courier New"/>
              </a:rPr>
              <a:t>successful</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landings.</a:t>
            </a:r>
            <a:endParaRPr lang="en-IN" sz="1300" dirty="0">
              <a:latin typeface="Courier New"/>
              <a:cs typeface="Courier New"/>
            </a:endParaRPr>
          </a:p>
          <a:p>
            <a:pPr marL="697865" lvl="1" indent="-227965">
              <a:lnSpc>
                <a:spcPct val="100000"/>
              </a:lnSpc>
              <a:spcBef>
                <a:spcPts val="25"/>
              </a:spcBef>
              <a:buFont typeface="Wingdings"/>
              <a:buChar char=""/>
              <a:tabLst>
                <a:tab pos="697865" algn="l"/>
              </a:tabLst>
            </a:pPr>
            <a:r>
              <a:rPr lang="en-IN" sz="1300" dirty="0">
                <a:solidFill>
                  <a:srgbClr val="006FC0"/>
                </a:solidFill>
                <a:latin typeface="Courier New"/>
                <a:cs typeface="Courier New"/>
              </a:rPr>
              <a:t>Identified</a:t>
            </a:r>
            <a:r>
              <a:rPr lang="en-IN" sz="1300" spc="5" dirty="0">
                <a:solidFill>
                  <a:srgbClr val="006FC0"/>
                </a:solidFill>
                <a:latin typeface="Courier New"/>
                <a:cs typeface="Courier New"/>
              </a:rPr>
              <a:t> </a:t>
            </a:r>
            <a:r>
              <a:rPr lang="en-IN" sz="1300" dirty="0">
                <a:solidFill>
                  <a:srgbClr val="006FC0"/>
                </a:solidFill>
                <a:latin typeface="Courier New"/>
                <a:cs typeface="Courier New"/>
              </a:rPr>
              <a:t>need</a:t>
            </a:r>
            <a:r>
              <a:rPr lang="en-IN" sz="1300" spc="15" dirty="0">
                <a:solidFill>
                  <a:srgbClr val="006FC0"/>
                </a:solidFill>
                <a:latin typeface="Courier New"/>
                <a:cs typeface="Courier New"/>
              </a:rPr>
              <a:t> </a:t>
            </a:r>
            <a:r>
              <a:rPr lang="en-IN" sz="1300" dirty="0">
                <a:solidFill>
                  <a:srgbClr val="006FC0"/>
                </a:solidFill>
                <a:latin typeface="Courier New"/>
                <a:cs typeface="Courier New"/>
              </a:rPr>
              <a:t>for</a:t>
            </a:r>
            <a:r>
              <a:rPr lang="en-IN" sz="1300" spc="25" dirty="0">
                <a:solidFill>
                  <a:srgbClr val="006FC0"/>
                </a:solidFill>
                <a:latin typeface="Courier New"/>
                <a:cs typeface="Courier New"/>
              </a:rPr>
              <a:t> </a:t>
            </a:r>
            <a:r>
              <a:rPr lang="en-IN" sz="1300" dirty="0">
                <a:solidFill>
                  <a:srgbClr val="006FC0"/>
                </a:solidFill>
                <a:latin typeface="Courier New"/>
                <a:cs typeface="Courier New"/>
              </a:rPr>
              <a:t>more</a:t>
            </a:r>
            <a:r>
              <a:rPr lang="en-IN" sz="1300" spc="20" dirty="0">
                <a:solidFill>
                  <a:srgbClr val="006FC0"/>
                </a:solidFill>
                <a:latin typeface="Courier New"/>
                <a:cs typeface="Courier New"/>
              </a:rPr>
              <a:t> </a:t>
            </a:r>
            <a:r>
              <a:rPr lang="en-IN" sz="1300" dirty="0">
                <a:solidFill>
                  <a:srgbClr val="006FC0"/>
                </a:solidFill>
                <a:latin typeface="Courier New"/>
                <a:cs typeface="Courier New"/>
              </a:rPr>
              <a:t>data</a:t>
            </a:r>
            <a:r>
              <a:rPr lang="en-IN" sz="1300" spc="15" dirty="0">
                <a:solidFill>
                  <a:srgbClr val="006FC0"/>
                </a:solidFill>
                <a:latin typeface="Courier New"/>
                <a:cs typeface="Courier New"/>
              </a:rPr>
              <a:t> </a:t>
            </a:r>
            <a:r>
              <a:rPr lang="en-IN" sz="1300" dirty="0">
                <a:solidFill>
                  <a:srgbClr val="006FC0"/>
                </a:solidFill>
                <a:latin typeface="Courier New"/>
                <a:cs typeface="Courier New"/>
              </a:rPr>
              <a:t>to</a:t>
            </a:r>
            <a:r>
              <a:rPr lang="en-IN" sz="1300" spc="15" dirty="0">
                <a:solidFill>
                  <a:srgbClr val="006FC0"/>
                </a:solidFill>
                <a:latin typeface="Courier New"/>
                <a:cs typeface="Courier New"/>
              </a:rPr>
              <a:t> </a:t>
            </a:r>
            <a:r>
              <a:rPr lang="en-IN" sz="1300" dirty="0">
                <a:solidFill>
                  <a:srgbClr val="006FC0"/>
                </a:solidFill>
                <a:latin typeface="Courier New"/>
                <a:cs typeface="Courier New"/>
              </a:rPr>
              <a:t>enhance</a:t>
            </a:r>
            <a:r>
              <a:rPr lang="en-IN" sz="1300" spc="20" dirty="0">
                <a:solidFill>
                  <a:srgbClr val="006FC0"/>
                </a:solidFill>
                <a:latin typeface="Courier New"/>
                <a:cs typeface="Courier New"/>
              </a:rPr>
              <a:t> </a:t>
            </a:r>
            <a:r>
              <a:rPr lang="en-IN" sz="1300" spc="-10" dirty="0">
                <a:solidFill>
                  <a:srgbClr val="006FC0"/>
                </a:solidFill>
                <a:latin typeface="Courier New"/>
                <a:cs typeface="Courier New"/>
              </a:rPr>
              <a:t>accuracy.</a:t>
            </a:r>
            <a:endParaRPr lang="en-IN" sz="1300" dirty="0">
              <a:latin typeface="Courier New"/>
              <a:cs typeface="Courier New"/>
            </a:endParaRPr>
          </a:p>
          <a:p>
            <a:pPr marL="354330" indent="-341630">
              <a:lnSpc>
                <a:spcPct val="100000"/>
              </a:lnSpc>
              <a:spcBef>
                <a:spcPts val="459"/>
              </a:spcBef>
              <a:buAutoNum type="arabicPeriod" startAt="4"/>
              <a:tabLst>
                <a:tab pos="354330" algn="l"/>
              </a:tabLst>
            </a:pPr>
            <a:r>
              <a:rPr lang="en-IN" sz="2000" dirty="0"/>
              <a:t>Model</a:t>
            </a:r>
            <a:r>
              <a:rPr lang="en-IN" sz="2000" spc="-80" dirty="0"/>
              <a:t> </a:t>
            </a:r>
            <a:r>
              <a:rPr lang="en-IN" sz="2000" dirty="0"/>
              <a:t>Performance</a:t>
            </a:r>
            <a:r>
              <a:rPr lang="en-IN" sz="2000" spc="-80" dirty="0"/>
              <a:t> </a:t>
            </a:r>
            <a:r>
              <a:rPr lang="en-IN" sz="2000" spc="-10" dirty="0"/>
              <a:t>Visualization:</a:t>
            </a:r>
          </a:p>
          <a:p>
            <a:pPr marL="697865" lvl="1" indent="-227965">
              <a:lnSpc>
                <a:spcPct val="100000"/>
              </a:lnSpc>
              <a:spcBef>
                <a:spcPts val="30"/>
              </a:spcBef>
              <a:buFont typeface="Wingdings"/>
              <a:buChar char=""/>
              <a:tabLst>
                <a:tab pos="697865" algn="l"/>
              </a:tabLst>
            </a:pPr>
            <a:r>
              <a:rPr lang="en-IN" sz="1300" dirty="0">
                <a:solidFill>
                  <a:srgbClr val="006FC0"/>
                </a:solidFill>
                <a:latin typeface="Courier New"/>
                <a:cs typeface="Courier New"/>
              </a:rPr>
              <a:t>Visualized</a:t>
            </a:r>
            <a:r>
              <a:rPr lang="en-IN" sz="1300" spc="5" dirty="0">
                <a:solidFill>
                  <a:srgbClr val="006FC0"/>
                </a:solidFill>
                <a:latin typeface="Courier New"/>
                <a:cs typeface="Courier New"/>
              </a:rPr>
              <a:t> </a:t>
            </a:r>
            <a:r>
              <a:rPr lang="en-IN" sz="1300" dirty="0">
                <a:solidFill>
                  <a:srgbClr val="006FC0"/>
                </a:solidFill>
                <a:latin typeface="Courier New"/>
                <a:cs typeface="Courier New"/>
              </a:rPr>
              <a:t>accuracy</a:t>
            </a:r>
            <a:r>
              <a:rPr lang="en-IN" sz="1300" spc="35" dirty="0">
                <a:solidFill>
                  <a:srgbClr val="006FC0"/>
                </a:solidFill>
                <a:latin typeface="Courier New"/>
                <a:cs typeface="Courier New"/>
              </a:rPr>
              <a:t> </a:t>
            </a:r>
            <a:r>
              <a:rPr lang="en-IN" sz="1300" dirty="0">
                <a:solidFill>
                  <a:srgbClr val="006FC0"/>
                </a:solidFill>
                <a:latin typeface="Courier New"/>
                <a:cs typeface="Courier New"/>
              </a:rPr>
              <a:t>scores</a:t>
            </a:r>
            <a:r>
              <a:rPr lang="en-IN" sz="1300" spc="20" dirty="0">
                <a:solidFill>
                  <a:srgbClr val="006FC0"/>
                </a:solidFill>
                <a:latin typeface="Courier New"/>
                <a:cs typeface="Courier New"/>
              </a:rPr>
              <a:t> </a:t>
            </a:r>
            <a:r>
              <a:rPr lang="en-IN" sz="1300" dirty="0">
                <a:solidFill>
                  <a:srgbClr val="006FC0"/>
                </a:solidFill>
                <a:latin typeface="Courier New"/>
                <a:cs typeface="Courier New"/>
              </a:rPr>
              <a:t>to</a:t>
            </a:r>
            <a:r>
              <a:rPr lang="en-IN" sz="1300" spc="15" dirty="0">
                <a:solidFill>
                  <a:srgbClr val="006FC0"/>
                </a:solidFill>
                <a:latin typeface="Courier New"/>
                <a:cs typeface="Courier New"/>
              </a:rPr>
              <a:t> </a:t>
            </a:r>
            <a:r>
              <a:rPr lang="en-IN" sz="1300" dirty="0">
                <a:solidFill>
                  <a:srgbClr val="006FC0"/>
                </a:solidFill>
                <a:latin typeface="Courier New"/>
                <a:cs typeface="Courier New"/>
              </a:rPr>
              <a:t>compare</a:t>
            </a:r>
            <a:r>
              <a:rPr lang="en-IN" sz="1300" spc="35" dirty="0">
                <a:solidFill>
                  <a:srgbClr val="006FC0"/>
                </a:solidFill>
                <a:latin typeface="Courier New"/>
                <a:cs typeface="Courier New"/>
              </a:rPr>
              <a:t> </a:t>
            </a:r>
            <a:r>
              <a:rPr lang="en-IN" sz="1300" dirty="0">
                <a:solidFill>
                  <a:srgbClr val="006FC0"/>
                </a:solidFill>
                <a:latin typeface="Courier New"/>
                <a:cs typeface="Courier New"/>
              </a:rPr>
              <a:t>model</a:t>
            </a:r>
            <a:r>
              <a:rPr lang="en-IN" sz="1300" spc="25" dirty="0">
                <a:solidFill>
                  <a:srgbClr val="006FC0"/>
                </a:solidFill>
                <a:latin typeface="Courier New"/>
                <a:cs typeface="Courier New"/>
              </a:rPr>
              <a:t> </a:t>
            </a:r>
            <a:r>
              <a:rPr lang="en-IN" sz="1300" spc="-10" dirty="0">
                <a:solidFill>
                  <a:srgbClr val="006FC0"/>
                </a:solidFill>
                <a:latin typeface="Courier New"/>
                <a:cs typeface="Courier New"/>
              </a:rPr>
              <a:t>performance.</a:t>
            </a:r>
            <a:endParaRPr lang="en-IN" sz="1300" dirty="0">
              <a:latin typeface="Courier New"/>
              <a:cs typeface="Courier New"/>
            </a:endParaRPr>
          </a:p>
        </p:txBody>
      </p:sp>
      <p:pic>
        <p:nvPicPr>
          <p:cNvPr id="2" name="object 6">
            <a:extLst>
              <a:ext uri="{FF2B5EF4-FFF2-40B4-BE49-F238E27FC236}">
                <a16:creationId xmlns:a16="http://schemas.microsoft.com/office/drawing/2014/main" id="{683386AF-BDCB-E9EC-0D40-8264D65F9AA2}"/>
              </a:ext>
            </a:extLst>
          </p:cNvPr>
          <p:cNvPicPr/>
          <p:nvPr/>
        </p:nvPicPr>
        <p:blipFill>
          <a:blip r:embed="rId3" cstate="print">
            <a:duotone>
              <a:prstClr val="black"/>
              <a:schemeClr val="accent1">
                <a:tint val="45000"/>
                <a:satMod val="400000"/>
              </a:schemeClr>
            </a:duotone>
          </a:blip>
          <a:stretch>
            <a:fillRect/>
          </a:stretch>
        </p:blipFill>
        <p:spPr>
          <a:xfrm>
            <a:off x="8022118" y="2302764"/>
            <a:ext cx="3194304" cy="319430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7" y="1616149"/>
            <a:ext cx="9004010" cy="419986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12700">
              <a:lnSpc>
                <a:spcPct val="100000"/>
              </a:lnSpc>
              <a:spcBef>
                <a:spcPts val="100"/>
              </a:spcBef>
            </a:pPr>
            <a:r>
              <a:rPr lang="en-US" sz="1100" spc="-10" dirty="0">
                <a:solidFill>
                  <a:srgbClr val="0B49CB"/>
                </a:solidFill>
              </a:rPr>
              <a:t>Background:</a:t>
            </a:r>
          </a:p>
          <a:p>
            <a:pPr marL="697865" indent="-227965">
              <a:lnSpc>
                <a:spcPct val="100000"/>
              </a:lnSpc>
              <a:spcBef>
                <a:spcPts val="30"/>
              </a:spcBef>
              <a:buFont typeface="Wingdings"/>
              <a:buChar char=""/>
              <a:tabLst>
                <a:tab pos="697865" algn="l"/>
              </a:tabLst>
            </a:pPr>
            <a:r>
              <a:rPr lang="en-US" sz="1600" b="0" dirty="0">
                <a:solidFill>
                  <a:srgbClr val="0B49CB"/>
                </a:solidFill>
                <a:latin typeface="Courier New"/>
                <a:cs typeface="Courier New"/>
              </a:rPr>
              <a:t>Commercial</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space</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age</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is</a:t>
            </a:r>
            <a:r>
              <a:rPr lang="en-US" sz="1600" b="0" spc="25" dirty="0">
                <a:solidFill>
                  <a:srgbClr val="0B49CB"/>
                </a:solidFill>
                <a:latin typeface="Courier New"/>
                <a:cs typeface="Courier New"/>
              </a:rPr>
              <a:t> </a:t>
            </a:r>
            <a:r>
              <a:rPr lang="en-US" sz="1600" b="0" spc="-10" dirty="0">
                <a:solidFill>
                  <a:srgbClr val="0B49CB"/>
                </a:solidFill>
                <a:latin typeface="Courier New"/>
                <a:cs typeface="Courier New"/>
              </a:rPr>
              <a:t>booming.</a:t>
            </a:r>
            <a:endParaRPr lang="en-US" sz="1600" dirty="0">
              <a:solidFill>
                <a:srgbClr val="0B49CB"/>
              </a:solidFill>
              <a:latin typeface="Courier New"/>
              <a:cs typeface="Courier New"/>
            </a:endParaRPr>
          </a:p>
          <a:p>
            <a:pPr marL="697865" indent="-227965">
              <a:lnSpc>
                <a:spcPts val="1325"/>
              </a:lnSpc>
              <a:spcBef>
                <a:spcPts val="35"/>
              </a:spcBef>
              <a:buFont typeface="Wingdings"/>
              <a:buChar char=""/>
              <a:tabLst>
                <a:tab pos="697865" algn="l"/>
              </a:tabLst>
            </a:pPr>
            <a:r>
              <a:rPr lang="en-US" sz="1600" b="0" dirty="0">
                <a:solidFill>
                  <a:srgbClr val="0B49CB"/>
                </a:solidFill>
                <a:latin typeface="Courier New"/>
                <a:cs typeface="Courier New"/>
              </a:rPr>
              <a:t>SpaceX</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offers</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competitive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pricing</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($62M</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vs.</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$165M</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USD)</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due</a:t>
            </a:r>
            <a:r>
              <a:rPr lang="en-US" sz="1600" b="0" spc="25" dirty="0">
                <a:solidFill>
                  <a:srgbClr val="0B49CB"/>
                </a:solidFill>
                <a:latin typeface="Courier New"/>
                <a:cs typeface="Courier New"/>
              </a:rPr>
              <a:t> </a:t>
            </a:r>
            <a:r>
              <a:rPr lang="en-US" sz="1600" b="0" spc="-25" dirty="0">
                <a:solidFill>
                  <a:srgbClr val="0B49CB"/>
                </a:solidFill>
                <a:latin typeface="Courier New"/>
                <a:cs typeface="Courier New"/>
              </a:rPr>
              <a:t>to</a:t>
            </a:r>
            <a:endParaRPr lang="en-US" sz="1600" dirty="0">
              <a:solidFill>
                <a:srgbClr val="0B49CB"/>
              </a:solidFill>
              <a:latin typeface="Courier New"/>
              <a:cs typeface="Courier New"/>
            </a:endParaRPr>
          </a:p>
          <a:p>
            <a:pPr marL="698500">
              <a:lnSpc>
                <a:spcPts val="1325"/>
              </a:lnSpc>
            </a:pPr>
            <a:r>
              <a:rPr lang="en-US" sz="1600" b="0" dirty="0">
                <a:solidFill>
                  <a:srgbClr val="0B49CB"/>
                </a:solidFill>
                <a:latin typeface="Courier New"/>
                <a:cs typeface="Courier New"/>
              </a:rPr>
              <a:t>rocket</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recovery.</a:t>
            </a:r>
            <a:endParaRPr lang="en-US" sz="1600" dirty="0">
              <a:solidFill>
                <a:srgbClr val="0B49CB"/>
              </a:solidFill>
              <a:latin typeface="Courier New"/>
              <a:cs typeface="Courier New"/>
            </a:endParaRPr>
          </a:p>
          <a:p>
            <a:pPr marL="697865" indent="-227965">
              <a:lnSpc>
                <a:spcPct val="100000"/>
              </a:lnSpc>
              <a:spcBef>
                <a:spcPts val="25"/>
              </a:spcBef>
              <a:buFont typeface="Wingdings"/>
              <a:buChar char=""/>
              <a:tabLst>
                <a:tab pos="697865" algn="l"/>
              </a:tabLst>
            </a:pPr>
            <a:r>
              <a:rPr lang="en-US" sz="1600" b="0" dirty="0">
                <a:solidFill>
                  <a:srgbClr val="0B49CB"/>
                </a:solidFill>
                <a:latin typeface="Courier New"/>
                <a:cs typeface="Courier New"/>
              </a:rPr>
              <a:t>Space</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Y</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aims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to</a:t>
            </a:r>
            <a:r>
              <a:rPr lang="en-US" sz="1600" b="0" spc="10" dirty="0">
                <a:solidFill>
                  <a:srgbClr val="0B49CB"/>
                </a:solidFill>
                <a:latin typeface="Courier New"/>
                <a:cs typeface="Courier New"/>
              </a:rPr>
              <a:t> </a:t>
            </a:r>
            <a:r>
              <a:rPr lang="en-US" sz="1600" b="0" dirty="0">
                <a:solidFill>
                  <a:srgbClr val="0B49CB"/>
                </a:solidFill>
                <a:latin typeface="Courier New"/>
                <a:cs typeface="Courier New"/>
              </a:rPr>
              <a:t>rival</a:t>
            </a:r>
            <a:r>
              <a:rPr lang="en-US" sz="1600" b="0" spc="15" dirty="0">
                <a:solidFill>
                  <a:srgbClr val="0B49CB"/>
                </a:solidFill>
                <a:latin typeface="Courier New"/>
                <a:cs typeface="Courier New"/>
              </a:rPr>
              <a:t> </a:t>
            </a:r>
            <a:r>
              <a:rPr lang="en-US" sz="1600" b="0" spc="-10" dirty="0">
                <a:solidFill>
                  <a:srgbClr val="0B49CB"/>
                </a:solidFill>
                <a:latin typeface="Courier New"/>
                <a:cs typeface="Courier New"/>
              </a:rPr>
              <a:t>SpaceX.</a:t>
            </a:r>
            <a:endParaRPr lang="en-US" sz="1600" dirty="0">
              <a:solidFill>
                <a:srgbClr val="0B49CB"/>
              </a:solidFill>
              <a:latin typeface="Courier New"/>
              <a:cs typeface="Courier New"/>
            </a:endParaRPr>
          </a:p>
          <a:p>
            <a:pPr marL="12700">
              <a:lnSpc>
                <a:spcPct val="100000"/>
              </a:lnSpc>
              <a:spcBef>
                <a:spcPts val="459"/>
              </a:spcBef>
            </a:pPr>
            <a:r>
              <a:rPr lang="en-US" sz="1100" spc="-10" dirty="0">
                <a:solidFill>
                  <a:srgbClr val="0B49CB"/>
                </a:solidFill>
              </a:rPr>
              <a:t>Problem:</a:t>
            </a:r>
          </a:p>
          <a:p>
            <a:pPr marL="698500" marR="106045" indent="-228600">
              <a:lnSpc>
                <a:spcPct val="70000"/>
              </a:lnSpc>
              <a:spcBef>
                <a:spcPts val="500"/>
              </a:spcBef>
              <a:buFont typeface="Wingdings"/>
              <a:buChar char=""/>
              <a:tabLst>
                <a:tab pos="698500" algn="l"/>
              </a:tabLst>
            </a:pPr>
            <a:r>
              <a:rPr lang="en-US" sz="1600" b="0" dirty="0">
                <a:solidFill>
                  <a:srgbClr val="0B49CB"/>
                </a:solidFill>
                <a:latin typeface="Courier New"/>
                <a:cs typeface="Courier New"/>
              </a:rPr>
              <a:t>Space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Y</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seeks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a</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machine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learning</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model</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to</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predict</a:t>
            </a:r>
            <a:r>
              <a:rPr lang="en-US" sz="1600" b="0" spc="30" dirty="0">
                <a:solidFill>
                  <a:srgbClr val="0B49CB"/>
                </a:solidFill>
                <a:latin typeface="Courier New"/>
                <a:cs typeface="Courier New"/>
              </a:rPr>
              <a:t> </a:t>
            </a:r>
            <a:r>
              <a:rPr lang="en-US" sz="1600" b="0" spc="-10" dirty="0">
                <a:solidFill>
                  <a:srgbClr val="0B49CB"/>
                </a:solidFill>
                <a:latin typeface="Courier New"/>
                <a:cs typeface="Courier New"/>
              </a:rPr>
              <a:t>successful </a:t>
            </a:r>
            <a:r>
              <a:rPr lang="en-US" sz="1600" b="0" dirty="0">
                <a:solidFill>
                  <a:srgbClr val="0B49CB"/>
                </a:solidFill>
                <a:latin typeface="Courier New"/>
                <a:cs typeface="Courier New"/>
              </a:rPr>
              <a:t>Stage</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1</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recovery.</a:t>
            </a:r>
            <a:endParaRPr lang="en-US" sz="1600" dirty="0">
              <a:solidFill>
                <a:srgbClr val="0B49CB"/>
              </a:solidFill>
              <a:latin typeface="Courier New"/>
              <a:cs typeface="Courier New"/>
            </a:endParaRPr>
          </a:p>
          <a:p>
            <a:pPr marL="12700">
              <a:lnSpc>
                <a:spcPct val="100000"/>
              </a:lnSpc>
              <a:spcBef>
                <a:spcPts val="459"/>
              </a:spcBef>
            </a:pPr>
            <a:r>
              <a:rPr lang="en-US" sz="1100" spc="-10" dirty="0">
                <a:solidFill>
                  <a:srgbClr val="0B49CB"/>
                </a:solidFill>
              </a:rPr>
              <a:t>Approach:</a:t>
            </a:r>
          </a:p>
          <a:p>
            <a:pPr marL="697865" indent="-227965">
              <a:lnSpc>
                <a:spcPct val="100000"/>
              </a:lnSpc>
              <a:spcBef>
                <a:spcPts val="35"/>
              </a:spcBef>
              <a:buFont typeface="Wingdings"/>
              <a:buChar char=""/>
              <a:tabLst>
                <a:tab pos="697865" algn="l"/>
              </a:tabLst>
            </a:pPr>
            <a:r>
              <a:rPr lang="en-US" sz="1600" b="0" dirty="0">
                <a:solidFill>
                  <a:srgbClr val="0B49CB"/>
                </a:solidFill>
                <a:latin typeface="Courier New"/>
                <a:cs typeface="Courier New"/>
              </a:rPr>
              <a:t>Data</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collection</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from</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SpaceX</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API</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and</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industry</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sources.</a:t>
            </a:r>
            <a:endParaRPr lang="en-US" sz="1600" dirty="0">
              <a:solidFill>
                <a:srgbClr val="0B49CB"/>
              </a:solidFill>
              <a:latin typeface="Courier New"/>
              <a:cs typeface="Courier New"/>
            </a:endParaRPr>
          </a:p>
          <a:p>
            <a:pPr marL="697865" indent="-227965">
              <a:lnSpc>
                <a:spcPct val="100000"/>
              </a:lnSpc>
              <a:spcBef>
                <a:spcPts val="35"/>
              </a:spcBef>
              <a:buFont typeface="Wingdings"/>
              <a:buChar char=""/>
              <a:tabLst>
                <a:tab pos="697865" algn="l"/>
              </a:tabLst>
            </a:pPr>
            <a:r>
              <a:rPr lang="en-US" sz="1600" b="0" dirty="0">
                <a:solidFill>
                  <a:srgbClr val="0B49CB"/>
                </a:solidFill>
                <a:latin typeface="Courier New"/>
                <a:cs typeface="Courier New"/>
              </a:rPr>
              <a:t>Preprocess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data</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and</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engineer</a:t>
            </a:r>
            <a:r>
              <a:rPr lang="en-US" sz="1600" b="0" spc="25" dirty="0">
                <a:solidFill>
                  <a:srgbClr val="0B49CB"/>
                </a:solidFill>
                <a:latin typeface="Courier New"/>
                <a:cs typeface="Courier New"/>
              </a:rPr>
              <a:t> </a:t>
            </a:r>
            <a:r>
              <a:rPr lang="en-US" sz="1600" b="0" spc="-10" dirty="0">
                <a:solidFill>
                  <a:srgbClr val="0B49CB"/>
                </a:solidFill>
                <a:latin typeface="Courier New"/>
                <a:cs typeface="Courier New"/>
              </a:rPr>
              <a:t>features.</a:t>
            </a:r>
            <a:endParaRPr lang="en-US" sz="1600" dirty="0">
              <a:solidFill>
                <a:srgbClr val="0B49CB"/>
              </a:solidFill>
              <a:latin typeface="Courier New"/>
              <a:cs typeface="Courier New"/>
            </a:endParaRPr>
          </a:p>
          <a:p>
            <a:pPr marL="698500" marR="306070" indent="-228600">
              <a:lnSpc>
                <a:spcPct val="70000"/>
              </a:lnSpc>
              <a:spcBef>
                <a:spcPts val="505"/>
              </a:spcBef>
              <a:buFont typeface="Wingdings"/>
              <a:buChar char=""/>
              <a:tabLst>
                <a:tab pos="698500" algn="l"/>
              </a:tabLst>
            </a:pPr>
            <a:r>
              <a:rPr lang="en-US" sz="1600" b="0" dirty="0">
                <a:solidFill>
                  <a:srgbClr val="0B49CB"/>
                </a:solidFill>
                <a:latin typeface="Courier New"/>
                <a:cs typeface="Courier New"/>
              </a:rPr>
              <a:t>Train</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ML</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models: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logistic</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regression,</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SVM,</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decision</a:t>
            </a:r>
            <a:r>
              <a:rPr lang="en-US" sz="1600" b="0" spc="25" dirty="0">
                <a:solidFill>
                  <a:srgbClr val="0B49CB"/>
                </a:solidFill>
                <a:latin typeface="Courier New"/>
                <a:cs typeface="Courier New"/>
              </a:rPr>
              <a:t> </a:t>
            </a:r>
            <a:r>
              <a:rPr lang="en-US" sz="1600" b="0" spc="-10" dirty="0">
                <a:solidFill>
                  <a:srgbClr val="0B49CB"/>
                </a:solidFill>
                <a:latin typeface="Courier New"/>
                <a:cs typeface="Courier New"/>
              </a:rPr>
              <a:t>trees, </a:t>
            </a:r>
            <a:r>
              <a:rPr lang="en-US" sz="1600" b="0" spc="-20" dirty="0" err="1">
                <a:solidFill>
                  <a:srgbClr val="0B49CB"/>
                </a:solidFill>
                <a:latin typeface="Courier New"/>
                <a:cs typeface="Courier New"/>
              </a:rPr>
              <a:t>kNN</a:t>
            </a:r>
            <a:r>
              <a:rPr lang="en-US" sz="1600" b="0" spc="-20" dirty="0">
                <a:solidFill>
                  <a:srgbClr val="0B49CB"/>
                </a:solidFill>
                <a:latin typeface="Courier New"/>
                <a:cs typeface="Courier New"/>
              </a:rPr>
              <a:t>.</a:t>
            </a:r>
            <a:endParaRPr lang="en-US" sz="1600" dirty="0">
              <a:solidFill>
                <a:srgbClr val="0B49CB"/>
              </a:solidFill>
              <a:latin typeface="Courier New"/>
              <a:cs typeface="Courier New"/>
            </a:endParaRPr>
          </a:p>
          <a:p>
            <a:pPr marL="697865" indent="-227965">
              <a:lnSpc>
                <a:spcPct val="100000"/>
              </a:lnSpc>
              <a:spcBef>
                <a:spcPts val="25"/>
              </a:spcBef>
              <a:buFont typeface="Wingdings"/>
              <a:buChar char=""/>
              <a:tabLst>
                <a:tab pos="697865" algn="l"/>
              </a:tabLst>
            </a:pPr>
            <a:r>
              <a:rPr lang="en-US" sz="1600" b="0" dirty="0">
                <a:solidFill>
                  <a:srgbClr val="0B49CB"/>
                </a:solidFill>
                <a:latin typeface="Courier New"/>
                <a:cs typeface="Courier New"/>
              </a:rPr>
              <a:t>Evaluate</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model</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performance</a:t>
            </a:r>
            <a:r>
              <a:rPr lang="en-US" sz="1600" b="0" spc="30" dirty="0">
                <a:solidFill>
                  <a:srgbClr val="0B49CB"/>
                </a:solidFill>
                <a:latin typeface="Courier New"/>
                <a:cs typeface="Courier New"/>
              </a:rPr>
              <a:t> </a:t>
            </a:r>
            <a:r>
              <a:rPr lang="en-US" sz="1600" b="0" spc="-10" dirty="0">
                <a:solidFill>
                  <a:srgbClr val="0B49CB"/>
                </a:solidFill>
                <a:latin typeface="Courier New"/>
                <a:cs typeface="Courier New"/>
              </a:rPr>
              <a:t>rigorously.</a:t>
            </a:r>
            <a:endParaRPr lang="en-US" sz="1600" dirty="0">
              <a:solidFill>
                <a:srgbClr val="0B49CB"/>
              </a:solidFill>
              <a:latin typeface="Courier New"/>
              <a:cs typeface="Courier New"/>
            </a:endParaRPr>
          </a:p>
          <a:p>
            <a:pPr marL="12700">
              <a:lnSpc>
                <a:spcPct val="100000"/>
              </a:lnSpc>
              <a:spcBef>
                <a:spcPts val="459"/>
              </a:spcBef>
            </a:pPr>
            <a:r>
              <a:rPr lang="en-US" sz="1100" dirty="0">
                <a:solidFill>
                  <a:srgbClr val="0B49CB"/>
                </a:solidFill>
              </a:rPr>
              <a:t>Potential</a:t>
            </a:r>
            <a:r>
              <a:rPr lang="en-US" sz="1100" spc="-90" dirty="0">
                <a:solidFill>
                  <a:srgbClr val="0B49CB"/>
                </a:solidFill>
              </a:rPr>
              <a:t> </a:t>
            </a:r>
            <a:r>
              <a:rPr lang="en-US" sz="1100" spc="-10" dirty="0">
                <a:solidFill>
                  <a:srgbClr val="0B49CB"/>
                </a:solidFill>
              </a:rPr>
              <a:t>Impact:</a:t>
            </a:r>
          </a:p>
          <a:p>
            <a:pPr marL="698500" marR="605155" indent="-228600">
              <a:lnSpc>
                <a:spcPct val="70000"/>
              </a:lnSpc>
              <a:spcBef>
                <a:spcPts val="500"/>
              </a:spcBef>
              <a:buFont typeface="Wingdings"/>
              <a:buChar char=""/>
              <a:tabLst>
                <a:tab pos="698500" algn="l"/>
              </a:tabLst>
            </a:pPr>
            <a:r>
              <a:rPr lang="en-US" sz="1600" b="0" dirty="0">
                <a:solidFill>
                  <a:srgbClr val="0B49CB"/>
                </a:solidFill>
                <a:latin typeface="Courier New"/>
                <a:cs typeface="Courier New"/>
              </a:rPr>
              <a:t>Accurate</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Stage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1</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recovery</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prediction</a:t>
            </a:r>
            <a:r>
              <a:rPr lang="en-US" sz="1600" b="0" spc="25" dirty="0">
                <a:solidFill>
                  <a:srgbClr val="0B49CB"/>
                </a:solidFill>
                <a:latin typeface="Courier New"/>
                <a:cs typeface="Courier New"/>
              </a:rPr>
              <a:t> </a:t>
            </a:r>
            <a:r>
              <a:rPr lang="en-US" sz="1600" b="0" dirty="0">
                <a:solidFill>
                  <a:srgbClr val="0B49CB"/>
                </a:solidFill>
                <a:latin typeface="Courier New"/>
                <a:cs typeface="Courier New"/>
              </a:rPr>
              <a:t>enhances</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Space</a:t>
            </a:r>
            <a:r>
              <a:rPr lang="en-US" sz="1600" b="0" spc="25" dirty="0">
                <a:solidFill>
                  <a:srgbClr val="0B49CB"/>
                </a:solidFill>
                <a:latin typeface="Courier New"/>
                <a:cs typeface="Courier New"/>
              </a:rPr>
              <a:t> </a:t>
            </a:r>
            <a:r>
              <a:rPr lang="en-US" sz="1600" b="0" spc="-25" dirty="0">
                <a:solidFill>
                  <a:srgbClr val="0B49CB"/>
                </a:solidFill>
                <a:latin typeface="Courier New"/>
                <a:cs typeface="Courier New"/>
              </a:rPr>
              <a:t>Y's </a:t>
            </a:r>
            <a:r>
              <a:rPr lang="en-US" sz="1600" b="0" spc="-10" dirty="0">
                <a:solidFill>
                  <a:srgbClr val="0B49CB"/>
                </a:solidFill>
                <a:latin typeface="Courier New"/>
                <a:cs typeface="Courier New"/>
              </a:rPr>
              <a:t>competitiveness.</a:t>
            </a:r>
            <a:endParaRPr lang="en-US" sz="1600" dirty="0">
              <a:solidFill>
                <a:srgbClr val="0B49CB"/>
              </a:solidFill>
              <a:latin typeface="Courier New"/>
              <a:cs typeface="Courier New"/>
            </a:endParaRPr>
          </a:p>
          <a:p>
            <a:pPr marL="698500" marR="5715" indent="-228600">
              <a:lnSpc>
                <a:spcPct val="70000"/>
              </a:lnSpc>
              <a:spcBef>
                <a:spcPts val="505"/>
              </a:spcBef>
              <a:buFont typeface="Wingdings"/>
              <a:buChar char=""/>
              <a:tabLst>
                <a:tab pos="698500" algn="l"/>
              </a:tabLst>
            </a:pPr>
            <a:r>
              <a:rPr lang="en-US" sz="1600" b="0" dirty="0">
                <a:solidFill>
                  <a:srgbClr val="0B49CB"/>
                </a:solidFill>
                <a:latin typeface="Courier New"/>
                <a:cs typeface="Courier New"/>
              </a:rPr>
              <a:t>Optimizes</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resources,</a:t>
            </a:r>
            <a:r>
              <a:rPr lang="en-US" sz="1600" b="0" spc="35" dirty="0">
                <a:solidFill>
                  <a:srgbClr val="0B49CB"/>
                </a:solidFill>
                <a:latin typeface="Courier New"/>
                <a:cs typeface="Courier New"/>
              </a:rPr>
              <a:t> </a:t>
            </a:r>
            <a:r>
              <a:rPr lang="en-US" sz="1600" b="0" dirty="0">
                <a:solidFill>
                  <a:srgbClr val="0B49CB"/>
                </a:solidFill>
                <a:latin typeface="Courier New"/>
                <a:cs typeface="Courier New"/>
              </a:rPr>
              <a:t>improves</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efficiency,</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mitigates</a:t>
            </a:r>
            <a:r>
              <a:rPr lang="en-US" sz="1600" b="0" spc="35" dirty="0">
                <a:solidFill>
                  <a:srgbClr val="0B49CB"/>
                </a:solidFill>
                <a:latin typeface="Courier New"/>
                <a:cs typeface="Courier New"/>
              </a:rPr>
              <a:t> </a:t>
            </a:r>
            <a:r>
              <a:rPr lang="en-US" sz="1600" b="0" spc="-10" dirty="0">
                <a:solidFill>
                  <a:srgbClr val="0B49CB"/>
                </a:solidFill>
                <a:latin typeface="Courier New"/>
                <a:cs typeface="Courier New"/>
              </a:rPr>
              <a:t>financial risks.</a:t>
            </a:r>
            <a:endParaRPr lang="en-US" sz="1600" dirty="0">
              <a:solidFill>
                <a:srgbClr val="0B49CB"/>
              </a:solidFill>
              <a:latin typeface="Courier New"/>
              <a:cs typeface="Courier New"/>
            </a:endParaRPr>
          </a:p>
          <a:p>
            <a:pPr marL="698500" marR="704215" indent="-228600">
              <a:lnSpc>
                <a:spcPct val="70000"/>
              </a:lnSpc>
              <a:spcBef>
                <a:spcPts val="505"/>
              </a:spcBef>
              <a:buFont typeface="Wingdings"/>
              <a:buChar char=""/>
              <a:tabLst>
                <a:tab pos="698500" algn="l"/>
              </a:tabLst>
            </a:pPr>
            <a:r>
              <a:rPr lang="en-US" sz="1600" b="0" dirty="0">
                <a:solidFill>
                  <a:srgbClr val="0B49CB"/>
                </a:solidFill>
                <a:latin typeface="Courier New"/>
                <a:cs typeface="Courier New"/>
              </a:rPr>
              <a:t>Contributes</a:t>
            </a:r>
            <a:r>
              <a:rPr lang="en-US" sz="1600" b="0" spc="30" dirty="0">
                <a:solidFill>
                  <a:srgbClr val="0B49CB"/>
                </a:solidFill>
                <a:latin typeface="Courier New"/>
                <a:cs typeface="Courier New"/>
              </a:rPr>
              <a:t> </a:t>
            </a:r>
            <a:r>
              <a:rPr lang="en-US" sz="1600" b="0" dirty="0">
                <a:solidFill>
                  <a:srgbClr val="0B49CB"/>
                </a:solidFill>
                <a:latin typeface="Courier New"/>
                <a:cs typeface="Courier New"/>
              </a:rPr>
              <a:t>to</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the</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advancement</a:t>
            </a:r>
            <a:r>
              <a:rPr lang="en-US" sz="1600" b="0" spc="20" dirty="0">
                <a:solidFill>
                  <a:srgbClr val="0B49CB"/>
                </a:solidFill>
                <a:latin typeface="Courier New"/>
                <a:cs typeface="Courier New"/>
              </a:rPr>
              <a:t> </a:t>
            </a:r>
            <a:r>
              <a:rPr lang="en-US" sz="1600" b="0" dirty="0">
                <a:solidFill>
                  <a:srgbClr val="0B49CB"/>
                </a:solidFill>
                <a:latin typeface="Courier New"/>
                <a:cs typeface="Courier New"/>
              </a:rPr>
              <a:t>of</a:t>
            </a:r>
            <a:r>
              <a:rPr lang="en-US" sz="1600" b="0" spc="15" dirty="0">
                <a:solidFill>
                  <a:srgbClr val="0B49CB"/>
                </a:solidFill>
                <a:latin typeface="Courier New"/>
                <a:cs typeface="Courier New"/>
              </a:rPr>
              <a:t> </a:t>
            </a:r>
            <a:r>
              <a:rPr lang="en-US" sz="1600" b="0" dirty="0">
                <a:solidFill>
                  <a:srgbClr val="0B49CB"/>
                </a:solidFill>
                <a:latin typeface="Courier New"/>
                <a:cs typeface="Courier New"/>
              </a:rPr>
              <a:t>the</a:t>
            </a:r>
            <a:r>
              <a:rPr lang="en-US" sz="1600" b="0" spc="35" dirty="0">
                <a:solidFill>
                  <a:srgbClr val="0B49CB"/>
                </a:solidFill>
                <a:latin typeface="Courier New"/>
                <a:cs typeface="Courier New"/>
              </a:rPr>
              <a:t> </a:t>
            </a:r>
            <a:r>
              <a:rPr lang="en-US" sz="1600" b="0" dirty="0">
                <a:solidFill>
                  <a:srgbClr val="0B49CB"/>
                </a:solidFill>
                <a:latin typeface="Courier New"/>
                <a:cs typeface="Courier New"/>
              </a:rPr>
              <a:t>commercial</a:t>
            </a:r>
            <a:r>
              <a:rPr lang="en-US" sz="1600" b="0" spc="20" dirty="0">
                <a:solidFill>
                  <a:srgbClr val="0B49CB"/>
                </a:solidFill>
                <a:latin typeface="Courier New"/>
                <a:cs typeface="Courier New"/>
              </a:rPr>
              <a:t> </a:t>
            </a:r>
            <a:r>
              <a:rPr lang="en-US" sz="1600" b="0" spc="-10" dirty="0">
                <a:solidFill>
                  <a:srgbClr val="0B49CB"/>
                </a:solidFill>
                <a:latin typeface="Courier New"/>
                <a:cs typeface="Courier New"/>
              </a:rPr>
              <a:t>space industry.</a:t>
            </a:r>
            <a:endParaRPr lang="en-US" sz="1600" dirty="0">
              <a:solidFill>
                <a:srgbClr val="0B49CB"/>
              </a:solidFill>
              <a:latin typeface="Courier New"/>
              <a:cs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5</a:t>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IN" sz="6600" dirty="0"/>
              <a:t>  1.Data Collection: </a:t>
            </a:r>
          </a:p>
          <a:p>
            <a:pPr lvl="1">
              <a:lnSpc>
                <a:spcPct val="120000"/>
              </a:lnSpc>
              <a:spcBef>
                <a:spcPts val="1400"/>
              </a:spcBef>
              <a:buFont typeface="Wingdings" panose="05000000000000000000" pitchFamily="2" charset="2"/>
              <a:buChar char="Ø"/>
            </a:pPr>
            <a:r>
              <a:rPr lang="en-IN" sz="6200" dirty="0"/>
              <a:t>Combined data from SpaceX API and Wikipedia. </a:t>
            </a:r>
          </a:p>
          <a:p>
            <a:pPr marL="0" indent="0">
              <a:lnSpc>
                <a:spcPct val="120000"/>
              </a:lnSpc>
              <a:spcBef>
                <a:spcPts val="1400"/>
              </a:spcBef>
              <a:buNone/>
            </a:pPr>
            <a:r>
              <a:rPr lang="en-IN" sz="6600" dirty="0"/>
              <a:t>  2. Data Wrangling: </a:t>
            </a:r>
          </a:p>
          <a:p>
            <a:pPr lvl="1">
              <a:lnSpc>
                <a:spcPct val="120000"/>
              </a:lnSpc>
              <a:spcBef>
                <a:spcPts val="1400"/>
              </a:spcBef>
              <a:buFont typeface="Wingdings" panose="05000000000000000000" pitchFamily="2" charset="2"/>
              <a:buChar char="Ø"/>
            </a:pPr>
            <a:r>
              <a:rPr lang="en-IN" sz="6200" dirty="0"/>
              <a:t>Cleaned and organized collected data. </a:t>
            </a:r>
          </a:p>
          <a:p>
            <a:pPr marL="0" indent="0">
              <a:lnSpc>
                <a:spcPct val="120000"/>
              </a:lnSpc>
              <a:spcBef>
                <a:spcPts val="1400"/>
              </a:spcBef>
              <a:buNone/>
            </a:pPr>
            <a:r>
              <a:rPr lang="en-IN" sz="6600" dirty="0"/>
              <a:t>   3. Classification: </a:t>
            </a:r>
          </a:p>
          <a:p>
            <a:pPr lvl="1">
              <a:lnSpc>
                <a:spcPct val="120000"/>
              </a:lnSpc>
              <a:spcBef>
                <a:spcPts val="1400"/>
              </a:spcBef>
              <a:buFont typeface="Wingdings" panose="05000000000000000000" pitchFamily="2" charset="2"/>
              <a:buChar char="Ø"/>
            </a:pPr>
            <a:r>
              <a:rPr lang="en-IN" sz="6200" dirty="0"/>
              <a:t>Identified successful and unsuccessful landings. </a:t>
            </a:r>
          </a:p>
          <a:p>
            <a:pPr marL="0" indent="0">
              <a:lnSpc>
                <a:spcPct val="120000"/>
              </a:lnSpc>
              <a:spcBef>
                <a:spcPts val="1400"/>
              </a:spcBef>
              <a:buNone/>
            </a:pPr>
            <a:r>
              <a:rPr lang="en-IN" sz="6600" dirty="0"/>
              <a:t>   4. Exploratory Data Analysis (EDA): </a:t>
            </a:r>
          </a:p>
          <a:p>
            <a:pPr lvl="1">
              <a:lnSpc>
                <a:spcPct val="120000"/>
              </a:lnSpc>
              <a:spcBef>
                <a:spcPts val="1400"/>
              </a:spcBef>
              <a:buFont typeface="Wingdings" panose="05000000000000000000" pitchFamily="2" charset="2"/>
              <a:buChar char="Ø"/>
            </a:pPr>
            <a:r>
              <a:rPr lang="en-IN" sz="6200" dirty="0"/>
              <a:t>Used visualization and SQL for insights. </a:t>
            </a:r>
          </a:p>
          <a:p>
            <a:pPr lvl="1">
              <a:lnSpc>
                <a:spcPct val="120000"/>
              </a:lnSpc>
              <a:spcBef>
                <a:spcPts val="1400"/>
              </a:spcBef>
              <a:buFont typeface="Wingdings" panose="05000000000000000000" pitchFamily="2" charset="2"/>
              <a:buChar char="Ø"/>
            </a:pPr>
            <a:r>
              <a:rPr lang="en-IN" sz="6200" dirty="0"/>
              <a:t>Visualized data distribution. </a:t>
            </a:r>
          </a:p>
          <a:p>
            <a:pPr lvl="1">
              <a:lnSpc>
                <a:spcPct val="120000"/>
              </a:lnSpc>
              <a:spcBef>
                <a:spcPts val="1400"/>
              </a:spcBef>
              <a:buFont typeface="Wingdings" panose="05000000000000000000" pitchFamily="2" charset="2"/>
              <a:buChar char="Ø"/>
            </a:pPr>
            <a:r>
              <a:rPr lang="en-IN" sz="6200" dirty="0"/>
              <a:t>Extracted insights with SQL. </a:t>
            </a:r>
          </a:p>
          <a:p>
            <a:pPr marL="0" indent="0">
              <a:lnSpc>
                <a:spcPct val="120000"/>
              </a:lnSpc>
              <a:spcBef>
                <a:spcPts val="1400"/>
              </a:spcBef>
              <a:buNone/>
            </a:pPr>
            <a:r>
              <a:rPr lang="en-IN" sz="6600" dirty="0"/>
              <a:t>  5. Interactive Visual Analytics: </a:t>
            </a:r>
          </a:p>
          <a:p>
            <a:pPr lvl="1">
              <a:lnSpc>
                <a:spcPct val="120000"/>
              </a:lnSpc>
              <a:spcBef>
                <a:spcPts val="1400"/>
              </a:spcBef>
              <a:buFont typeface="Wingdings" panose="05000000000000000000" pitchFamily="2" charset="2"/>
              <a:buChar char="Ø"/>
            </a:pPr>
            <a:r>
              <a:rPr lang="en-IN" sz="6200" dirty="0"/>
              <a:t>Employed Folium and </a:t>
            </a:r>
            <a:r>
              <a:rPr lang="en-IN" sz="6200" dirty="0" err="1"/>
              <a:t>Plotly</a:t>
            </a:r>
            <a:r>
              <a:rPr lang="en-IN" sz="6200" dirty="0"/>
              <a:t> Dash. </a:t>
            </a:r>
            <a:endParaRPr lang="en-US" sz="18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6</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pic>
        <p:nvPicPr>
          <p:cNvPr id="3" name="Picture 2">
            <a:extLst>
              <a:ext uri="{FF2B5EF4-FFF2-40B4-BE49-F238E27FC236}">
                <a16:creationId xmlns:a16="http://schemas.microsoft.com/office/drawing/2014/main" id="{39FDC98C-C59C-2ED6-2474-FDC5808B4C0F}"/>
              </a:ext>
            </a:extLst>
          </p:cNvPr>
          <p:cNvPicPr>
            <a:picLocks noChangeAspect="1"/>
          </p:cNvPicPr>
          <p:nvPr/>
        </p:nvPicPr>
        <p:blipFill>
          <a:blip r:embed="rId3"/>
          <a:stretch>
            <a:fillRect/>
          </a:stretch>
        </p:blipFill>
        <p:spPr>
          <a:xfrm>
            <a:off x="1109662" y="1392865"/>
            <a:ext cx="10515600" cy="531627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dirty="0">
              <a:cs typeface="Calibri" panose="020F0502020204030204"/>
            </a:endParaRPr>
          </a:p>
        </p:txBody>
      </p:sp>
      <p:sp>
        <p:nvSpPr>
          <p:cNvPr id="3" name="Text Placeholder 2"/>
          <p:cNvSpPr>
            <a:spLocks noGrp="1"/>
          </p:cNvSpPr>
          <p:nvPr>
            <p:ph type="body" sz="half" idx="4294967295"/>
          </p:nvPr>
        </p:nvSpPr>
        <p:spPr>
          <a:xfrm>
            <a:off x="2426254" y="1800225"/>
            <a:ext cx="4640263" cy="4225925"/>
          </a:xfrm>
          <a:prstGeom prst="rect">
            <a:avLst/>
          </a:prstGeom>
        </p:spPr>
        <p:txBody>
          <a:bodyPr vert="horz" lIns="91440" tIns="45720" rIns="91440" bIns="45720" rtlCol="0" anchor="t">
            <a:normAutofit/>
          </a:bodyPr>
          <a:lstStyle/>
          <a:p>
            <a:pPr marL="914400" lvl="2"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CFBFA90D-516F-0B6A-2C86-B93266398401}"/>
              </a:ext>
            </a:extLst>
          </p:cNvPr>
          <p:cNvPicPr>
            <a:picLocks noChangeAspect="1"/>
          </p:cNvPicPr>
          <p:nvPr/>
        </p:nvPicPr>
        <p:blipFill>
          <a:blip r:embed="rId3"/>
          <a:stretch>
            <a:fillRect/>
          </a:stretch>
        </p:blipFill>
        <p:spPr>
          <a:xfrm>
            <a:off x="734028" y="1087699"/>
            <a:ext cx="11312660" cy="54832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r>
              <a:rPr lang="en-IN" dirty="0"/>
              <a:t>EDA with visualization offers insights into data characteristics, aiding in decision-making and hypothesis generation. </a:t>
            </a:r>
          </a:p>
          <a:p>
            <a:r>
              <a:rPr lang="en-IN" dirty="0"/>
              <a:t>Visualizations help identify patterns, trends, outliers, and dependencies, enhancing data understanding. </a:t>
            </a:r>
          </a:p>
          <a:p>
            <a:r>
              <a:rPr lang="en-IN" dirty="0"/>
              <a:t>Findings guide subsequent analysis and </a:t>
            </a:r>
            <a:r>
              <a:rPr lang="en-IN" dirty="0" err="1"/>
              <a:t>modeling</a:t>
            </a:r>
            <a:r>
              <a:rPr lang="en-IN" dirty="0"/>
              <a:t>, interpretability and robustness of results. </a:t>
            </a:r>
          </a:p>
          <a:p>
            <a:r>
              <a:rPr lang="en-IN" dirty="0"/>
              <a:t>GitHub Link:</a:t>
            </a:r>
          </a:p>
          <a:p>
            <a:pPr marL="0" indent="0">
              <a:buNone/>
            </a:pPr>
            <a:r>
              <a:rPr lang="en-IN" dirty="0">
                <a:hlinkClick r:id="rId3"/>
              </a:rPr>
              <a:t>EDA with Data Visualization</a:t>
            </a: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r>
              <a:rPr lang="en-US" dirty="0"/>
              <a:t> Utilized SQL queries to perform comprehensive exploratory data analysis (EDA), extracting valuable insights directly from the dataset. </a:t>
            </a:r>
          </a:p>
          <a:p>
            <a:r>
              <a:rPr lang="en-US" dirty="0"/>
              <a:t> SQL facilitated efficient querying, aggregation, and manipulation of data, enabling in-depth analysis of various aspects such as distribution, relationships, trends, and outliers. </a:t>
            </a:r>
          </a:p>
          <a:p>
            <a:r>
              <a:rPr lang="en-US" dirty="0"/>
              <a:t>The </a:t>
            </a:r>
            <a:r>
              <a:rPr lang="en-US" dirty="0" err="1"/>
              <a:t>EDAwith</a:t>
            </a:r>
            <a:r>
              <a:rPr lang="en-US" dirty="0"/>
              <a:t> SQL provided a solid foundation for understanding the dataset's characteristics and informing subsequent analytical decisions. </a:t>
            </a:r>
          </a:p>
          <a:p>
            <a:r>
              <a:rPr lang="en-US" dirty="0"/>
              <a:t>GitHub Link:-</a:t>
            </a:r>
          </a:p>
          <a:p>
            <a:pPr marL="0" indent="0">
              <a:buNone/>
            </a:pPr>
            <a:r>
              <a:rPr lang="en-US" dirty="0">
                <a:hlinkClick r:id="rId3"/>
              </a:rPr>
              <a:t>EDA with SQL</a:t>
            </a:r>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980</Words>
  <Application>Microsoft Office PowerPoint</Application>
  <PresentationFormat>Widescreen</PresentationFormat>
  <Paragraphs>146</Paragraphs>
  <Slides>17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Abadi</vt:lpstr>
      <vt:lpstr>Arial</vt:lpstr>
      <vt:lpstr>Calibri</vt:lpstr>
      <vt:lpstr>Courier New</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sriram pasumarthi</cp:lastModifiedBy>
  <cp:revision>219</cp:revision>
  <dcterms:created xsi:type="dcterms:W3CDTF">2021-04-29T18:58:00Z</dcterms:created>
  <dcterms:modified xsi:type="dcterms:W3CDTF">2024-05-05T09:20:46Z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ies>
</file>